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notesMasterIdLst>
    <p:notesMasterId r:id="rId102"/>
  </p:notesMasterIdLst>
  <p:handoutMasterIdLst>
    <p:handoutMasterId r:id="rId103"/>
  </p:handoutMasterIdLst>
  <p:sldIdLst>
    <p:sldId id="380" r:id="rId2"/>
    <p:sldId id="461" r:id="rId3"/>
    <p:sldId id="497" r:id="rId4"/>
    <p:sldId id="462" r:id="rId5"/>
    <p:sldId id="547" r:id="rId6"/>
    <p:sldId id="463" r:id="rId7"/>
    <p:sldId id="465" r:id="rId8"/>
    <p:sldId id="445" r:id="rId9"/>
    <p:sldId id="498" r:id="rId10"/>
    <p:sldId id="499" r:id="rId11"/>
    <p:sldId id="447" r:id="rId12"/>
    <p:sldId id="448" r:id="rId13"/>
    <p:sldId id="449" r:id="rId14"/>
    <p:sldId id="450" r:id="rId15"/>
    <p:sldId id="451" r:id="rId16"/>
    <p:sldId id="555" r:id="rId17"/>
    <p:sldId id="564" r:id="rId18"/>
    <p:sldId id="556" r:id="rId19"/>
    <p:sldId id="557" r:id="rId20"/>
    <p:sldId id="470" r:id="rId21"/>
    <p:sldId id="471" r:id="rId22"/>
    <p:sldId id="472" r:id="rId23"/>
    <p:sldId id="496" r:id="rId24"/>
    <p:sldId id="473" r:id="rId25"/>
    <p:sldId id="474" r:id="rId26"/>
    <p:sldId id="562" r:id="rId27"/>
    <p:sldId id="475" r:id="rId28"/>
    <p:sldId id="563" r:id="rId29"/>
    <p:sldId id="476" r:id="rId30"/>
    <p:sldId id="479" r:id="rId31"/>
    <p:sldId id="480" r:id="rId32"/>
    <p:sldId id="481" r:id="rId33"/>
    <p:sldId id="482" r:id="rId34"/>
    <p:sldId id="484" r:id="rId35"/>
    <p:sldId id="523" r:id="rId36"/>
    <p:sldId id="524" r:id="rId37"/>
    <p:sldId id="525" r:id="rId38"/>
    <p:sldId id="526" r:id="rId39"/>
    <p:sldId id="527" r:id="rId40"/>
    <p:sldId id="528" r:id="rId41"/>
    <p:sldId id="529" r:id="rId42"/>
    <p:sldId id="530" r:id="rId43"/>
    <p:sldId id="531" r:id="rId44"/>
    <p:sldId id="532" r:id="rId45"/>
    <p:sldId id="533" r:id="rId46"/>
    <p:sldId id="534" r:id="rId47"/>
    <p:sldId id="535" r:id="rId48"/>
    <p:sldId id="536" r:id="rId49"/>
    <p:sldId id="537" r:id="rId50"/>
    <p:sldId id="538" r:id="rId51"/>
    <p:sldId id="539" r:id="rId52"/>
    <p:sldId id="540" r:id="rId53"/>
    <p:sldId id="541" r:id="rId54"/>
    <p:sldId id="542" r:id="rId55"/>
    <p:sldId id="543" r:id="rId56"/>
    <p:sldId id="544" r:id="rId57"/>
    <p:sldId id="545" r:id="rId58"/>
    <p:sldId id="483" r:id="rId59"/>
    <p:sldId id="565" r:id="rId60"/>
    <p:sldId id="566" r:id="rId61"/>
    <p:sldId id="383" r:id="rId62"/>
    <p:sldId id="500" r:id="rId63"/>
    <p:sldId id="501" r:id="rId64"/>
    <p:sldId id="388" r:id="rId65"/>
    <p:sldId id="389" r:id="rId66"/>
    <p:sldId id="390" r:id="rId67"/>
    <p:sldId id="548" r:id="rId68"/>
    <p:sldId id="549" r:id="rId69"/>
    <p:sldId id="553" r:id="rId70"/>
    <p:sldId id="550" r:id="rId71"/>
    <p:sldId id="399" r:id="rId72"/>
    <p:sldId id="469" r:id="rId73"/>
    <p:sldId id="558" r:id="rId74"/>
    <p:sldId id="400" r:id="rId75"/>
    <p:sldId id="559" r:id="rId76"/>
    <p:sldId id="418" r:id="rId77"/>
    <p:sldId id="421" r:id="rId78"/>
    <p:sldId id="554" r:id="rId79"/>
    <p:sldId id="401" r:id="rId80"/>
    <p:sldId id="422" r:id="rId81"/>
    <p:sldId id="568" r:id="rId82"/>
    <p:sldId id="492" r:id="rId83"/>
    <p:sldId id="423" r:id="rId84"/>
    <p:sldId id="569" r:id="rId85"/>
    <p:sldId id="570" r:id="rId86"/>
    <p:sldId id="404" r:id="rId87"/>
    <p:sldId id="411" r:id="rId88"/>
    <p:sldId id="413" r:id="rId89"/>
    <p:sldId id="560" r:id="rId90"/>
    <p:sldId id="427" r:id="rId91"/>
    <p:sldId id="440" r:id="rId92"/>
    <p:sldId id="442" r:id="rId93"/>
    <p:sldId id="443" r:id="rId94"/>
    <p:sldId id="444" r:id="rId95"/>
    <p:sldId id="510" r:id="rId96"/>
    <p:sldId id="546" r:id="rId97"/>
    <p:sldId id="567" r:id="rId98"/>
    <p:sldId id="494" r:id="rId99"/>
    <p:sldId id="493" r:id="rId100"/>
    <p:sldId id="561" r:id="rId101"/>
  </p:sldIdLst>
  <p:sldSz cx="9144000" cy="6858000" type="screen4x3"/>
  <p:notesSz cx="7102475" cy="10233025"/>
  <p:defaultTextStyle>
    <a:defPPr>
      <a:defRPr lang="zh-CN"/>
    </a:defPPr>
    <a:lvl1pPr algn="l" rtl="0" fontAlgn="base">
      <a:spcBef>
        <a:spcPct val="0"/>
      </a:spcBef>
      <a:spcAft>
        <a:spcPct val="0"/>
      </a:spcAft>
      <a:defRPr sz="28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sz="28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sz="28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sz="28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sz="2800" kern="1200">
        <a:solidFill>
          <a:schemeClr val="tx1"/>
        </a:solidFill>
        <a:latin typeface="Times New Roman" pitchFamily="18" charset="0"/>
        <a:ea typeface="宋体" pitchFamily="2" charset="-122"/>
        <a:cs typeface="+mn-cs"/>
      </a:defRPr>
    </a:lvl5pPr>
    <a:lvl6pPr marL="2286000" algn="l" defTabSz="914400" rtl="0" eaLnBrk="1" latinLnBrk="0" hangingPunct="1">
      <a:defRPr sz="2800" kern="1200">
        <a:solidFill>
          <a:schemeClr val="tx1"/>
        </a:solidFill>
        <a:latin typeface="Times New Roman" pitchFamily="18" charset="0"/>
        <a:ea typeface="宋体" pitchFamily="2" charset="-122"/>
        <a:cs typeface="+mn-cs"/>
      </a:defRPr>
    </a:lvl6pPr>
    <a:lvl7pPr marL="2743200" algn="l" defTabSz="914400" rtl="0" eaLnBrk="1" latinLnBrk="0" hangingPunct="1">
      <a:defRPr sz="2800" kern="1200">
        <a:solidFill>
          <a:schemeClr val="tx1"/>
        </a:solidFill>
        <a:latin typeface="Times New Roman" pitchFamily="18" charset="0"/>
        <a:ea typeface="宋体" pitchFamily="2" charset="-122"/>
        <a:cs typeface="+mn-cs"/>
      </a:defRPr>
    </a:lvl7pPr>
    <a:lvl8pPr marL="3200400" algn="l" defTabSz="914400" rtl="0" eaLnBrk="1" latinLnBrk="0" hangingPunct="1">
      <a:defRPr sz="2800" kern="1200">
        <a:solidFill>
          <a:schemeClr val="tx1"/>
        </a:solidFill>
        <a:latin typeface="Times New Roman" pitchFamily="18" charset="0"/>
        <a:ea typeface="宋体" pitchFamily="2" charset="-122"/>
        <a:cs typeface="+mn-cs"/>
      </a:defRPr>
    </a:lvl8pPr>
    <a:lvl9pPr marL="3657600" algn="l" defTabSz="914400" rtl="0" eaLnBrk="1" latinLnBrk="0" hangingPunct="1">
      <a:defRPr sz="28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CC"/>
    <a:srgbClr val="000099"/>
    <a:srgbClr val="111111"/>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048" autoAdjust="0"/>
  </p:normalViewPr>
  <p:slideViewPr>
    <p:cSldViewPr>
      <p:cViewPr varScale="1">
        <p:scale>
          <a:sx n="66" d="100"/>
          <a:sy n="66" d="100"/>
        </p:scale>
        <p:origin x="1317" y="39"/>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50.wmf"/><Relationship Id="rId1" Type="http://schemas.openxmlformats.org/officeDocument/2006/relationships/image" Target="../media/image49.wmf"/><Relationship Id="rId4" Type="http://schemas.openxmlformats.org/officeDocument/2006/relationships/image" Target="../media/image5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0.wmf"/><Relationship Id="rId1" Type="http://schemas.openxmlformats.org/officeDocument/2006/relationships/image" Target="../media/image49.wmf"/><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2.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6" Type="http://schemas.openxmlformats.org/officeDocument/2006/relationships/image" Target="../media/image73.wmf"/><Relationship Id="rId5" Type="http://schemas.openxmlformats.org/officeDocument/2006/relationships/image" Target="../media/image72.wmf"/><Relationship Id="rId4" Type="http://schemas.openxmlformats.org/officeDocument/2006/relationships/image" Target="../media/image71.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4" Type="http://schemas.openxmlformats.org/officeDocument/2006/relationships/image" Target="../media/image91.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 Id="rId6" Type="http://schemas.openxmlformats.org/officeDocument/2006/relationships/image" Target="../media/image101.wmf"/><Relationship Id="rId5" Type="http://schemas.openxmlformats.org/officeDocument/2006/relationships/image" Target="../media/image100.wmf"/><Relationship Id="rId4" Type="http://schemas.openxmlformats.org/officeDocument/2006/relationships/image" Target="../media/image9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5" Type="http://schemas.openxmlformats.org/officeDocument/2006/relationships/image" Target="../media/image106.wmf"/><Relationship Id="rId4" Type="http://schemas.openxmlformats.org/officeDocument/2006/relationships/image" Target="../media/image105.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7.wmf"/><Relationship Id="rId1" Type="http://schemas.openxmlformats.org/officeDocument/2006/relationships/image" Target="../media/image107.w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17.wmf"/><Relationship Id="rId7" Type="http://schemas.openxmlformats.org/officeDocument/2006/relationships/image" Target="../media/image101.wmf"/><Relationship Id="rId2" Type="http://schemas.openxmlformats.org/officeDocument/2006/relationships/image" Target="../media/image97.wmf"/><Relationship Id="rId1" Type="http://schemas.openxmlformats.org/officeDocument/2006/relationships/image" Target="../media/image96.wmf"/><Relationship Id="rId6" Type="http://schemas.openxmlformats.org/officeDocument/2006/relationships/image" Target="../media/image119.wmf"/><Relationship Id="rId5" Type="http://schemas.openxmlformats.org/officeDocument/2006/relationships/image" Target="../media/image100.wmf"/><Relationship Id="rId4" Type="http://schemas.openxmlformats.org/officeDocument/2006/relationships/image" Target="../media/image118.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 Id="rId4" Type="http://schemas.openxmlformats.org/officeDocument/2006/relationships/image" Target="../media/image104.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24.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7.wmf"/><Relationship Id="rId1" Type="http://schemas.openxmlformats.org/officeDocument/2006/relationships/image" Target="../media/image8.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178.wmf"/><Relationship Id="rId3" Type="http://schemas.openxmlformats.org/officeDocument/2006/relationships/image" Target="../media/image173.wmf"/><Relationship Id="rId7" Type="http://schemas.openxmlformats.org/officeDocument/2006/relationships/image" Target="../media/image177.wmf"/><Relationship Id="rId2" Type="http://schemas.openxmlformats.org/officeDocument/2006/relationships/image" Target="../media/image172.wmf"/><Relationship Id="rId1" Type="http://schemas.openxmlformats.org/officeDocument/2006/relationships/image" Target="../media/image171.wmf"/><Relationship Id="rId6" Type="http://schemas.openxmlformats.org/officeDocument/2006/relationships/image" Target="../media/image176.wmf"/><Relationship Id="rId5" Type="http://schemas.openxmlformats.org/officeDocument/2006/relationships/image" Target="../media/image175.wmf"/><Relationship Id="rId4" Type="http://schemas.openxmlformats.org/officeDocument/2006/relationships/image" Target="../media/image174.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image" Target="../media/image185.wmf"/><Relationship Id="rId1" Type="http://schemas.openxmlformats.org/officeDocument/2006/relationships/image" Target="../media/image171.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9.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13.wmf"/><Relationship Id="rId2" Type="http://schemas.openxmlformats.org/officeDocument/2006/relationships/image" Target="../media/image212.wmf"/><Relationship Id="rId1" Type="http://schemas.openxmlformats.org/officeDocument/2006/relationships/image" Target="../media/image211.wmf"/><Relationship Id="rId4" Type="http://schemas.openxmlformats.org/officeDocument/2006/relationships/image" Target="../media/image214.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222.wmf"/><Relationship Id="rId3" Type="http://schemas.openxmlformats.org/officeDocument/2006/relationships/image" Target="../media/image217.wmf"/><Relationship Id="rId7" Type="http://schemas.openxmlformats.org/officeDocument/2006/relationships/image" Target="../media/image221.wmf"/><Relationship Id="rId2" Type="http://schemas.openxmlformats.org/officeDocument/2006/relationships/image" Target="../media/image216.wmf"/><Relationship Id="rId1" Type="http://schemas.openxmlformats.org/officeDocument/2006/relationships/image" Target="../media/image215.wmf"/><Relationship Id="rId6" Type="http://schemas.openxmlformats.org/officeDocument/2006/relationships/image" Target="../media/image220.wmf"/><Relationship Id="rId5" Type="http://schemas.openxmlformats.org/officeDocument/2006/relationships/image" Target="../media/image219.wmf"/><Relationship Id="rId4" Type="http://schemas.openxmlformats.org/officeDocument/2006/relationships/image" Target="../media/image218.wmf"/><Relationship Id="rId9" Type="http://schemas.openxmlformats.org/officeDocument/2006/relationships/image" Target="../media/image22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10.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237.wmf"/><Relationship Id="rId1" Type="http://schemas.openxmlformats.org/officeDocument/2006/relationships/image" Target="../media/image236.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245.wmf"/><Relationship Id="rId1" Type="http://schemas.openxmlformats.org/officeDocument/2006/relationships/image" Target="../media/image244.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64.wmf"/><Relationship Id="rId2" Type="http://schemas.openxmlformats.org/officeDocument/2006/relationships/image" Target="../media/image263.wmf"/><Relationship Id="rId1" Type="http://schemas.openxmlformats.org/officeDocument/2006/relationships/image" Target="../media/image262.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273.wmf"/><Relationship Id="rId1" Type="http://schemas.openxmlformats.org/officeDocument/2006/relationships/image" Target="../media/image24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7518" cy="511570"/>
          </a:xfrm>
          <a:prstGeom prst="rect">
            <a:avLst/>
          </a:prstGeom>
        </p:spPr>
        <p:txBody>
          <a:bodyPr vert="horz" lIns="94650" tIns="47325" rIns="94650" bIns="47325"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4023302" y="0"/>
            <a:ext cx="3077518" cy="511570"/>
          </a:xfrm>
          <a:prstGeom prst="rect">
            <a:avLst/>
          </a:prstGeom>
        </p:spPr>
        <p:txBody>
          <a:bodyPr vert="horz" lIns="94650" tIns="47325" rIns="94650" bIns="47325" rtlCol="0"/>
          <a:lstStyle>
            <a:lvl1pPr algn="r">
              <a:defRPr sz="1200"/>
            </a:lvl1pPr>
          </a:lstStyle>
          <a:p>
            <a:pPr>
              <a:defRPr/>
            </a:pPr>
            <a:fld id="{F9D6D27B-AF1E-4A95-8DE0-7FEE3E55EB55}" type="datetimeFigureOut">
              <a:rPr lang="zh-CN" altLang="en-US"/>
              <a:pPr>
                <a:defRPr/>
              </a:pPr>
              <a:t>2022/11/22</a:t>
            </a:fld>
            <a:endParaRPr lang="zh-CN" altLang="en-US"/>
          </a:p>
        </p:txBody>
      </p:sp>
      <p:sp>
        <p:nvSpPr>
          <p:cNvPr id="4" name="页脚占位符 3"/>
          <p:cNvSpPr>
            <a:spLocks noGrp="1"/>
          </p:cNvSpPr>
          <p:nvPr>
            <p:ph type="ftr" sz="quarter" idx="2"/>
          </p:nvPr>
        </p:nvSpPr>
        <p:spPr>
          <a:xfrm>
            <a:off x="1" y="9719822"/>
            <a:ext cx="3077518" cy="511569"/>
          </a:xfrm>
          <a:prstGeom prst="rect">
            <a:avLst/>
          </a:prstGeom>
        </p:spPr>
        <p:txBody>
          <a:bodyPr vert="horz" lIns="94650" tIns="47325" rIns="94650" bIns="47325"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4023302" y="9719822"/>
            <a:ext cx="3077518" cy="511569"/>
          </a:xfrm>
          <a:prstGeom prst="rect">
            <a:avLst/>
          </a:prstGeom>
        </p:spPr>
        <p:txBody>
          <a:bodyPr vert="horz" lIns="94650" tIns="47325" rIns="94650" bIns="47325" rtlCol="0" anchor="b"/>
          <a:lstStyle>
            <a:lvl1pPr algn="r">
              <a:defRPr sz="1200"/>
            </a:lvl1pPr>
          </a:lstStyle>
          <a:p>
            <a:pPr>
              <a:defRPr/>
            </a:pPr>
            <a:fld id="{7A58EF54-D2EA-4BA5-8137-7C0C8A756318}" type="slidenum">
              <a:rPr lang="zh-CN" altLang="en-US"/>
              <a:pPr>
                <a:defRPr/>
              </a:pPr>
              <a:t>‹#›</a:t>
            </a:fld>
            <a:endParaRPr lang="zh-CN" altLang="en-US"/>
          </a:p>
        </p:txBody>
      </p:sp>
    </p:spTree>
    <p:extLst>
      <p:ext uri="{BB962C8B-B14F-4D97-AF65-F5344CB8AC3E}">
        <p14:creationId xmlns:p14="http://schemas.microsoft.com/office/powerpoint/2010/main" val="21006985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1" y="0"/>
            <a:ext cx="3077518" cy="511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650" tIns="47325" rIns="94650" bIns="47325" numCol="1" anchor="t" anchorCtr="0" compatLnSpc="1">
            <a:prstTxWarp prst="textNoShape">
              <a:avLst/>
            </a:prstTxWarp>
          </a:bodyPr>
          <a:lstStyle>
            <a:lvl1pPr>
              <a:defRPr sz="1200">
                <a:latin typeface="Arial" charset="0"/>
              </a:defRPr>
            </a:lvl1pPr>
          </a:lstStyle>
          <a:p>
            <a:pPr>
              <a:defRPr/>
            </a:pPr>
            <a:endParaRPr lang="en-US" altLang="zh-CN"/>
          </a:p>
        </p:txBody>
      </p:sp>
      <p:sp>
        <p:nvSpPr>
          <p:cNvPr id="4099" name="Rectangle 3"/>
          <p:cNvSpPr>
            <a:spLocks noGrp="1" noChangeArrowheads="1"/>
          </p:cNvSpPr>
          <p:nvPr>
            <p:ph type="dt" idx="1"/>
          </p:nvPr>
        </p:nvSpPr>
        <p:spPr bwMode="auto">
          <a:xfrm>
            <a:off x="4023302" y="0"/>
            <a:ext cx="3077518" cy="511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650" tIns="47325" rIns="94650" bIns="47325"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43012" name="Rectangle 4"/>
          <p:cNvSpPr>
            <a:spLocks noGrp="1" noRot="1" noChangeAspect="1" noChangeArrowheads="1" noTextEdit="1"/>
          </p:cNvSpPr>
          <p:nvPr>
            <p:ph type="sldImg" idx="2"/>
          </p:nvPr>
        </p:nvSpPr>
        <p:spPr bwMode="auto">
          <a:xfrm>
            <a:off x="993775" y="768350"/>
            <a:ext cx="5114925" cy="38354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710580" y="4860728"/>
            <a:ext cx="5681317" cy="4604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650" tIns="47325" rIns="94650" bIns="47325"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p:cNvSpPr>
            <a:spLocks noGrp="1" noChangeArrowheads="1"/>
          </p:cNvSpPr>
          <p:nvPr>
            <p:ph type="ftr" sz="quarter" idx="4"/>
          </p:nvPr>
        </p:nvSpPr>
        <p:spPr bwMode="auto">
          <a:xfrm>
            <a:off x="1" y="9719822"/>
            <a:ext cx="3077518" cy="511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650" tIns="47325" rIns="94650" bIns="47325" numCol="1" anchor="b" anchorCtr="0" compatLnSpc="1">
            <a:prstTxWarp prst="textNoShape">
              <a:avLst/>
            </a:prstTxWarp>
          </a:bodyPr>
          <a:lstStyle>
            <a:lvl1pPr>
              <a:defRPr sz="1200">
                <a:latin typeface="Arial" charset="0"/>
              </a:defRPr>
            </a:lvl1pPr>
          </a:lstStyle>
          <a:p>
            <a:pPr>
              <a:defRPr/>
            </a:pPr>
            <a:endParaRPr lang="en-US" altLang="zh-CN"/>
          </a:p>
        </p:txBody>
      </p:sp>
      <p:sp>
        <p:nvSpPr>
          <p:cNvPr id="4103" name="Rectangle 7"/>
          <p:cNvSpPr>
            <a:spLocks noGrp="1" noChangeArrowheads="1"/>
          </p:cNvSpPr>
          <p:nvPr>
            <p:ph type="sldNum" sz="quarter" idx="5"/>
          </p:nvPr>
        </p:nvSpPr>
        <p:spPr bwMode="auto">
          <a:xfrm>
            <a:off x="4023302" y="9719822"/>
            <a:ext cx="3077518" cy="511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650" tIns="47325" rIns="94650" bIns="47325" numCol="1" anchor="b" anchorCtr="0" compatLnSpc="1">
            <a:prstTxWarp prst="textNoShape">
              <a:avLst/>
            </a:prstTxWarp>
          </a:bodyPr>
          <a:lstStyle>
            <a:lvl1pPr algn="r">
              <a:defRPr sz="1200">
                <a:latin typeface="Arial" charset="0"/>
              </a:defRPr>
            </a:lvl1pPr>
          </a:lstStyle>
          <a:p>
            <a:pPr>
              <a:defRPr/>
            </a:pPr>
            <a:fld id="{4B393D76-3A5E-4439-AED3-4EAA60683637}" type="slidenum">
              <a:rPr lang="en-US" altLang="zh-CN"/>
              <a:pPr>
                <a:defRPr/>
              </a:pPr>
              <a:t>‹#›</a:t>
            </a:fld>
            <a:endParaRPr lang="en-US" altLang="zh-CN"/>
          </a:p>
        </p:txBody>
      </p:sp>
    </p:spTree>
    <p:extLst>
      <p:ext uri="{BB962C8B-B14F-4D97-AF65-F5344CB8AC3E}">
        <p14:creationId xmlns:p14="http://schemas.microsoft.com/office/powerpoint/2010/main" val="5769094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93D76-3A5E-4439-AED3-4EAA60683637}" type="slidenum">
              <a:rPr lang="en-US" altLang="zh-CN" smtClean="0"/>
              <a:pPr>
                <a:defRPr/>
              </a:pPr>
              <a:t>1</a:t>
            </a:fld>
            <a:endParaRPr lang="en-US" altLang="zh-CN"/>
          </a:p>
        </p:txBody>
      </p:sp>
    </p:spTree>
    <p:extLst>
      <p:ext uri="{BB962C8B-B14F-4D97-AF65-F5344CB8AC3E}">
        <p14:creationId xmlns:p14="http://schemas.microsoft.com/office/powerpoint/2010/main" val="3372760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93D76-3A5E-4439-AED3-4EAA60683637}" type="slidenum">
              <a:rPr lang="en-US" altLang="zh-CN" smtClean="0"/>
              <a:pPr>
                <a:defRPr/>
              </a:pPr>
              <a:t>30</a:t>
            </a:fld>
            <a:endParaRPr lang="en-US" altLang="zh-CN"/>
          </a:p>
        </p:txBody>
      </p:sp>
    </p:spTree>
    <p:extLst>
      <p:ext uri="{BB962C8B-B14F-4D97-AF65-F5344CB8AC3E}">
        <p14:creationId xmlns:p14="http://schemas.microsoft.com/office/powerpoint/2010/main" val="2902651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93D76-3A5E-4439-AED3-4EAA60683637}" type="slidenum">
              <a:rPr lang="en-US" altLang="zh-CN" smtClean="0"/>
              <a:pPr>
                <a:defRPr/>
              </a:pPr>
              <a:t>61</a:t>
            </a:fld>
            <a:endParaRPr lang="en-US" altLang="zh-CN"/>
          </a:p>
        </p:txBody>
      </p:sp>
    </p:spTree>
    <p:extLst>
      <p:ext uri="{BB962C8B-B14F-4D97-AF65-F5344CB8AC3E}">
        <p14:creationId xmlns:p14="http://schemas.microsoft.com/office/powerpoint/2010/main" val="2125685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93D76-3A5E-4439-AED3-4EAA60683637}" type="slidenum">
              <a:rPr lang="en-US" altLang="zh-CN" smtClean="0"/>
              <a:pPr>
                <a:defRPr/>
              </a:pPr>
              <a:t>67</a:t>
            </a:fld>
            <a:endParaRPr lang="en-US" altLang="zh-CN"/>
          </a:p>
        </p:txBody>
      </p:sp>
    </p:spTree>
    <p:extLst>
      <p:ext uri="{BB962C8B-B14F-4D97-AF65-F5344CB8AC3E}">
        <p14:creationId xmlns:p14="http://schemas.microsoft.com/office/powerpoint/2010/main" val="3656317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93D76-3A5E-4439-AED3-4EAA60683637}" type="slidenum">
              <a:rPr lang="en-US" altLang="zh-CN" smtClean="0"/>
              <a:pPr>
                <a:defRPr/>
              </a:pPr>
              <a:t>71</a:t>
            </a:fld>
            <a:endParaRPr lang="en-US" altLang="zh-CN"/>
          </a:p>
        </p:txBody>
      </p:sp>
    </p:spTree>
    <p:extLst>
      <p:ext uri="{BB962C8B-B14F-4D97-AF65-F5344CB8AC3E}">
        <p14:creationId xmlns:p14="http://schemas.microsoft.com/office/powerpoint/2010/main" val="2117316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93D76-3A5E-4439-AED3-4EAA60683637}" type="slidenum">
              <a:rPr lang="en-US" altLang="zh-CN" smtClean="0"/>
              <a:pPr>
                <a:defRPr/>
              </a:pPr>
              <a:t>93</a:t>
            </a:fld>
            <a:endParaRPr lang="en-US" altLang="zh-CN"/>
          </a:p>
        </p:txBody>
      </p:sp>
    </p:spTree>
    <p:extLst>
      <p:ext uri="{BB962C8B-B14F-4D97-AF65-F5344CB8AC3E}">
        <p14:creationId xmlns:p14="http://schemas.microsoft.com/office/powerpoint/2010/main" val="1239513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A3224FF-1402-47FA-A8FE-79F8C8B0A920}" type="datetimeFigureOut">
              <a:rPr lang="zh-CN" altLang="en-US" smtClean="0"/>
              <a:t>2022/11/22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2144605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A3224FF-1402-47FA-A8FE-79F8C8B0A920}" type="datetimeFigureOut">
              <a:rPr lang="zh-CN" altLang="en-US" smtClean="0"/>
              <a:t>2022/11/22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3647875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A3224FF-1402-47FA-A8FE-79F8C8B0A920}" type="datetimeFigureOut">
              <a:rPr lang="zh-CN" altLang="en-US" smtClean="0"/>
              <a:t>2022/11/22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14515936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6245225"/>
            <a:ext cx="2133600" cy="476250"/>
          </a:xfrm>
        </p:spPr>
        <p:txBody>
          <a:bodyPr/>
          <a:lstStyle>
            <a:lvl1pPr>
              <a:defRPr/>
            </a:lvl1pPr>
          </a:lstStyle>
          <a:p>
            <a:r>
              <a:rPr lang="en-US" altLang="zh-CN"/>
              <a:t>by Lale Yurttas, Texas A&amp;M University</a:t>
            </a:r>
          </a:p>
        </p:txBody>
      </p:sp>
      <p:sp>
        <p:nvSpPr>
          <p:cNvPr id="6" name="页脚占位符 5"/>
          <p:cNvSpPr>
            <a:spLocks noGrp="1"/>
          </p:cNvSpPr>
          <p:nvPr>
            <p:ph type="ftr" sz="quarter" idx="11"/>
          </p:nvPr>
        </p:nvSpPr>
        <p:spPr>
          <a:xfrm>
            <a:off x="3124200" y="6245225"/>
            <a:ext cx="2895600" cy="476250"/>
          </a:xfrm>
        </p:spPr>
        <p:txBody>
          <a:bodyPr/>
          <a:lstStyle>
            <a:lvl1pPr>
              <a:defRPr/>
            </a:lvl1pPr>
          </a:lstStyle>
          <a:p>
            <a:r>
              <a:rPr lang="en-US" altLang="zh-CN"/>
              <a:t>Part 8</a:t>
            </a:r>
          </a:p>
        </p:txBody>
      </p:sp>
      <p:sp>
        <p:nvSpPr>
          <p:cNvPr id="7" name="灯片编号占位符 6"/>
          <p:cNvSpPr>
            <a:spLocks noGrp="1"/>
          </p:cNvSpPr>
          <p:nvPr>
            <p:ph type="sldNum" sz="quarter" idx="12"/>
          </p:nvPr>
        </p:nvSpPr>
        <p:spPr>
          <a:xfrm>
            <a:off x="6553200" y="6245225"/>
            <a:ext cx="2133600" cy="476250"/>
          </a:xfrm>
        </p:spPr>
        <p:txBody>
          <a:bodyPr/>
          <a:lstStyle>
            <a:lvl1pPr>
              <a:defRPr/>
            </a:lvl1pPr>
          </a:lstStyle>
          <a:p>
            <a:fld id="{B742B2DB-B97A-40B9-B97A-D7E55C7D66F8}" type="slidenum">
              <a:rPr lang="en-US" altLang="zh-CN"/>
              <a:pPr/>
              <a:t>‹#›</a:t>
            </a:fld>
            <a:endParaRPr lang="en-US" altLang="zh-CN"/>
          </a:p>
        </p:txBody>
      </p:sp>
    </p:spTree>
    <p:extLst>
      <p:ext uri="{BB962C8B-B14F-4D97-AF65-F5344CB8AC3E}">
        <p14:creationId xmlns:p14="http://schemas.microsoft.com/office/powerpoint/2010/main" val="1839318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A3224FF-1402-47FA-A8FE-79F8C8B0A920}" type="datetimeFigureOut">
              <a:rPr lang="zh-CN" altLang="en-US" smtClean="0"/>
              <a:t>2022/11/22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3503871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A3224FF-1402-47FA-A8FE-79F8C8B0A920}" type="datetimeFigureOut">
              <a:rPr lang="zh-CN" altLang="en-US" smtClean="0"/>
              <a:t>2022/11/22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602151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A3224FF-1402-47FA-A8FE-79F8C8B0A920}" type="datetimeFigureOut">
              <a:rPr lang="zh-CN" altLang="en-US" smtClean="0"/>
              <a:t>2022/11/22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34563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A3224FF-1402-47FA-A8FE-79F8C8B0A920}" type="datetimeFigureOut">
              <a:rPr lang="zh-CN" altLang="en-US" smtClean="0"/>
              <a:t>2022/11/22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2067628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A3224FF-1402-47FA-A8FE-79F8C8B0A920}" type="datetimeFigureOut">
              <a:rPr lang="zh-CN" altLang="en-US" smtClean="0"/>
              <a:t>2022/11/22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2482201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A3224FF-1402-47FA-A8FE-79F8C8B0A920}" type="datetimeFigureOut">
              <a:rPr lang="zh-CN" altLang="en-US" smtClean="0"/>
              <a:t>2022/11/22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3506696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A3224FF-1402-47FA-A8FE-79F8C8B0A920}" type="datetimeFigureOut">
              <a:rPr lang="zh-CN" altLang="en-US" smtClean="0"/>
              <a:t>2022/11/22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2143689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A3224FF-1402-47FA-A8FE-79F8C8B0A920}" type="datetimeFigureOut">
              <a:rPr lang="zh-CN" altLang="en-US" smtClean="0"/>
              <a:t>2022/11/22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114576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3224FF-1402-47FA-A8FE-79F8C8B0A920}" type="datetimeFigureOut">
              <a:rPr lang="zh-CN" altLang="en-US" smtClean="0"/>
              <a:t>2022/11/22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78730589"/>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image" Target="../media/image273.wmf"/><Relationship Id="rId5" Type="http://schemas.openxmlformats.org/officeDocument/2006/relationships/oleObject" Target="../embeddings/oleObject140.bin"/><Relationship Id="rId4" Type="http://schemas.openxmlformats.org/officeDocument/2006/relationships/image" Target="../media/image244.wmf"/></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2.xml"/><Relationship Id="rId1" Type="http://schemas.openxmlformats.org/officeDocument/2006/relationships/vmlDrawing" Target="../drawings/vmlDrawing7.vml"/><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18.wmf"/><Relationship Id="rId5" Type="http://schemas.openxmlformats.org/officeDocument/2006/relationships/oleObject" Target="../embeddings/oleObject15.bin"/><Relationship Id="rId4" Type="http://schemas.openxmlformats.org/officeDocument/2006/relationships/image" Target="../media/image17.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9.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2.xml"/><Relationship Id="rId1" Type="http://schemas.openxmlformats.org/officeDocument/2006/relationships/vmlDrawing" Target="../drawings/vmlDrawing10.vml"/><Relationship Id="rId5" Type="http://schemas.openxmlformats.org/officeDocument/2006/relationships/image" Target="../media/image20.wmf"/><Relationship Id="rId4" Type="http://schemas.openxmlformats.org/officeDocument/2006/relationships/oleObject" Target="../embeddings/oleObject17.bin"/></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23.w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oleObject" Target="../embeddings/oleObject19.bin"/><Relationship Id="rId3" Type="http://schemas.openxmlformats.org/officeDocument/2006/relationships/image" Target="../media/image22.png"/><Relationship Id="rId7" Type="http://schemas.openxmlformats.org/officeDocument/2006/relationships/image" Target="../media/image28.png"/><Relationship Id="rId12" Type="http://schemas.openxmlformats.org/officeDocument/2006/relationships/image" Target="../media/image940.png"/><Relationship Id="rId17" Type="http://schemas.openxmlformats.org/officeDocument/2006/relationships/image" Target="../media/image35.png"/><Relationship Id="rId2" Type="http://schemas.openxmlformats.org/officeDocument/2006/relationships/slideLayout" Target="../slideLayouts/slideLayout7.xml"/><Relationship Id="rId16" Type="http://schemas.openxmlformats.org/officeDocument/2006/relationships/image" Target="../media/image34.png"/><Relationship Id="rId1" Type="http://schemas.openxmlformats.org/officeDocument/2006/relationships/vmlDrawing" Target="../drawings/vmlDrawing12.vml"/><Relationship Id="rId6" Type="http://schemas.openxmlformats.org/officeDocument/2006/relationships/image" Target="../media/image27.png"/><Relationship Id="rId11" Type="http://schemas.openxmlformats.org/officeDocument/2006/relationships/image" Target="../media/image30.png"/><Relationship Id="rId5" Type="http://schemas.openxmlformats.org/officeDocument/2006/relationships/image" Target="../media/image26.png"/><Relationship Id="rId15" Type="http://schemas.openxmlformats.org/officeDocument/2006/relationships/image" Target="../media/image33.png"/><Relationship Id="rId10" Type="http://schemas.openxmlformats.org/officeDocument/2006/relationships/image" Target="../media/image29.png"/><Relationship Id="rId19" Type="http://schemas.openxmlformats.org/officeDocument/2006/relationships/image" Target="../media/image24.wmf"/><Relationship Id="rId4" Type="http://schemas.openxmlformats.org/officeDocument/2006/relationships/image" Target="../media/image25.png"/><Relationship Id="rId9" Type="http://schemas.openxmlformats.org/officeDocument/2006/relationships/image" Target="../media/image910.png"/><Relationship Id="rId1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370.pn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6.xml"/><Relationship Id="rId1" Type="http://schemas.openxmlformats.org/officeDocument/2006/relationships/vmlDrawing" Target="../drawings/vmlDrawing13.vml"/><Relationship Id="rId5" Type="http://schemas.openxmlformats.org/officeDocument/2006/relationships/image" Target="../media/image47.wmf"/><Relationship Id="rId4" Type="http://schemas.openxmlformats.org/officeDocument/2006/relationships/oleObject" Target="../embeddings/oleObject20.bin"/></Relationships>
</file>

<file path=ppt/slides/_rels/slide26.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21.bin"/><Relationship Id="rId7"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image" Target="../media/image50.wmf"/><Relationship Id="rId5" Type="http://schemas.openxmlformats.org/officeDocument/2006/relationships/oleObject" Target="../embeddings/oleObject22.bin"/><Relationship Id="rId10" Type="http://schemas.openxmlformats.org/officeDocument/2006/relationships/image" Target="../media/image51.wmf"/><Relationship Id="rId4" Type="http://schemas.openxmlformats.org/officeDocument/2006/relationships/image" Target="../media/image49.wmf"/><Relationship Id="rId9" Type="http://schemas.openxmlformats.org/officeDocument/2006/relationships/oleObject" Target="../embeddings/oleObject23.bin"/></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6.xml"/><Relationship Id="rId1" Type="http://schemas.openxmlformats.org/officeDocument/2006/relationships/vmlDrawing" Target="../drawings/vmlDrawing15.vml"/><Relationship Id="rId5" Type="http://schemas.openxmlformats.org/officeDocument/2006/relationships/image" Target="../media/image52.wmf"/><Relationship Id="rId4" Type="http://schemas.openxmlformats.org/officeDocument/2006/relationships/oleObject" Target="../embeddings/oleObject24.bin"/></Relationships>
</file>

<file path=ppt/slides/_rels/slide28.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29.bin"/><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55.wmf"/><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image" Target="../media/image50.wmf"/><Relationship Id="rId11" Type="http://schemas.openxmlformats.org/officeDocument/2006/relationships/oleObject" Target="../embeddings/oleObject28.bin"/><Relationship Id="rId5" Type="http://schemas.openxmlformats.org/officeDocument/2006/relationships/oleObject" Target="../embeddings/oleObject26.bin"/><Relationship Id="rId10" Type="http://schemas.openxmlformats.org/officeDocument/2006/relationships/image" Target="../media/image52.wmf"/><Relationship Id="rId4" Type="http://schemas.openxmlformats.org/officeDocument/2006/relationships/image" Target="../media/image49.wmf"/><Relationship Id="rId9" Type="http://schemas.openxmlformats.org/officeDocument/2006/relationships/oleObject" Target="../embeddings/oleObject24.bin"/><Relationship Id="rId14" Type="http://schemas.openxmlformats.org/officeDocument/2006/relationships/image" Target="../media/image56.wmf"/></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8.wmf"/><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oleObject" Target="../embeddings/oleObject31.bin"/><Relationship Id="rId5" Type="http://schemas.openxmlformats.org/officeDocument/2006/relationships/image" Target="../media/image57.wmf"/><Relationship Id="rId4" Type="http://schemas.openxmlformats.org/officeDocument/2006/relationships/oleObject" Target="../embeddings/oleObject30.bin"/></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wmf"/><Relationship Id="rId5" Type="http://schemas.openxmlformats.org/officeDocument/2006/relationships/oleObject" Target="../embeddings/oleObject2.bin"/><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54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30.png"/><Relationship Id="rId5" Type="http://schemas.openxmlformats.org/officeDocument/2006/relationships/image" Target="../media/image60.png"/><Relationship Id="rId4" Type="http://schemas.openxmlformats.org/officeDocument/2006/relationships/image" Target="../media/image1500.png"/></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6.png"/><Relationship Id="rId2" Type="http://schemas.openxmlformats.org/officeDocument/2006/relationships/image" Target="../media/image650.png"/><Relationship Id="rId1" Type="http://schemas.openxmlformats.org/officeDocument/2006/relationships/slideLayout" Target="../slideLayouts/slideLayout7.xml"/><Relationship Id="rId6" Type="http://schemas.openxmlformats.org/officeDocument/2006/relationships/image" Target="../media/image681.png"/><Relationship Id="rId5" Type="http://schemas.openxmlformats.org/officeDocument/2006/relationships/image" Target="../media/image670.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oleObject" Target="../embeddings/oleObject37.bin"/><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72.wmf"/><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image" Target="../media/image69.wmf"/><Relationship Id="rId11" Type="http://schemas.openxmlformats.org/officeDocument/2006/relationships/oleObject" Target="../embeddings/oleObject36.bin"/><Relationship Id="rId5" Type="http://schemas.openxmlformats.org/officeDocument/2006/relationships/oleObject" Target="../embeddings/oleObject33.bin"/><Relationship Id="rId10" Type="http://schemas.openxmlformats.org/officeDocument/2006/relationships/image" Target="../media/image71.wmf"/><Relationship Id="rId4" Type="http://schemas.openxmlformats.org/officeDocument/2006/relationships/image" Target="../media/image68.wmf"/><Relationship Id="rId9" Type="http://schemas.openxmlformats.org/officeDocument/2006/relationships/oleObject" Target="../embeddings/oleObject35.bin"/><Relationship Id="rId14" Type="http://schemas.openxmlformats.org/officeDocument/2006/relationships/image" Target="../media/image73.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image" Target="../media/image75.wmf"/><Relationship Id="rId5" Type="http://schemas.openxmlformats.org/officeDocument/2006/relationships/oleObject" Target="../embeddings/oleObject39.bin"/><Relationship Id="rId4" Type="http://schemas.openxmlformats.org/officeDocument/2006/relationships/image" Target="../media/image74.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6.xml"/><Relationship Id="rId1" Type="http://schemas.openxmlformats.org/officeDocument/2006/relationships/vmlDrawing" Target="../drawings/vmlDrawing20.vml"/><Relationship Id="rId4" Type="http://schemas.openxmlformats.org/officeDocument/2006/relationships/image" Target="../media/image76.wmf"/></Relationships>
</file>

<file path=ppt/slides/_rels/slide38.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6.xml"/><Relationship Id="rId1" Type="http://schemas.openxmlformats.org/officeDocument/2006/relationships/vmlDrawing" Target="../drawings/vmlDrawing21.vml"/><Relationship Id="rId6" Type="http://schemas.openxmlformats.org/officeDocument/2006/relationships/image" Target="../media/image78.wmf"/><Relationship Id="rId5" Type="http://schemas.openxmlformats.org/officeDocument/2006/relationships/oleObject" Target="../embeddings/oleObject42.bin"/><Relationship Id="rId4" Type="http://schemas.openxmlformats.org/officeDocument/2006/relationships/image" Target="../media/image77.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image" Target="../media/image81.wmf"/><Relationship Id="rId5" Type="http://schemas.openxmlformats.org/officeDocument/2006/relationships/oleObject" Target="../embeddings/oleObject45.bin"/><Relationship Id="rId4" Type="http://schemas.openxmlformats.org/officeDocument/2006/relationships/image" Target="../media/image80.wmf"/></Relationships>
</file>

<file path=ppt/slides/_rels/slide4.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6.wmf"/><Relationship Id="rId5" Type="http://schemas.openxmlformats.org/officeDocument/2006/relationships/oleObject" Target="../embeddings/oleObject4.bin"/><Relationship Id="rId4" Type="http://schemas.openxmlformats.org/officeDocument/2006/relationships/image" Target="../media/image5.wmf"/></Relationships>
</file>

<file path=ppt/slides/_rels/slide40.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6.xml"/><Relationship Id="rId1" Type="http://schemas.openxmlformats.org/officeDocument/2006/relationships/vmlDrawing" Target="../drawings/vmlDrawing23.vml"/><Relationship Id="rId6" Type="http://schemas.openxmlformats.org/officeDocument/2006/relationships/image" Target="../media/image83.wmf"/><Relationship Id="rId5" Type="http://schemas.openxmlformats.org/officeDocument/2006/relationships/oleObject" Target="../embeddings/oleObject47.bin"/><Relationship Id="rId4" Type="http://schemas.openxmlformats.org/officeDocument/2006/relationships/image" Target="../media/image82.wmf"/></Relationships>
</file>

<file path=ppt/slides/_rels/slide41.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86.wmf"/><Relationship Id="rId5" Type="http://schemas.openxmlformats.org/officeDocument/2006/relationships/oleObject" Target="../embeddings/oleObject50.bin"/><Relationship Id="rId4" Type="http://schemas.openxmlformats.org/officeDocument/2006/relationships/image" Target="../media/image85.wmf"/></Relationships>
</file>

<file path=ppt/slides/_rels/slide42.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6.xml"/><Relationship Id="rId1" Type="http://schemas.openxmlformats.org/officeDocument/2006/relationships/vmlDrawing" Target="../drawings/vmlDrawing25.vml"/><Relationship Id="rId6" Type="http://schemas.openxmlformats.org/officeDocument/2006/relationships/image" Target="../media/image89.wmf"/><Relationship Id="rId5" Type="http://schemas.openxmlformats.org/officeDocument/2006/relationships/oleObject" Target="../embeddings/oleObject53.bin"/><Relationship Id="rId10" Type="http://schemas.openxmlformats.org/officeDocument/2006/relationships/image" Target="../media/image91.wmf"/><Relationship Id="rId4" Type="http://schemas.openxmlformats.org/officeDocument/2006/relationships/image" Target="../media/image88.wmf"/><Relationship Id="rId9" Type="http://schemas.openxmlformats.org/officeDocument/2006/relationships/oleObject" Target="../embeddings/oleObject55.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6.xml"/><Relationship Id="rId1" Type="http://schemas.openxmlformats.org/officeDocument/2006/relationships/vmlDrawing" Target="../drawings/vmlDrawing26.vml"/><Relationship Id="rId6" Type="http://schemas.openxmlformats.org/officeDocument/2006/relationships/image" Target="../media/image93.wmf"/><Relationship Id="rId5" Type="http://schemas.openxmlformats.org/officeDocument/2006/relationships/oleObject" Target="../embeddings/oleObject57.bin"/><Relationship Id="rId4" Type="http://schemas.openxmlformats.org/officeDocument/2006/relationships/image" Target="../media/image92.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6.xml"/><Relationship Id="rId1" Type="http://schemas.openxmlformats.org/officeDocument/2006/relationships/vmlDrawing" Target="../drawings/vmlDrawing27.vml"/><Relationship Id="rId4" Type="http://schemas.openxmlformats.org/officeDocument/2006/relationships/image" Target="../media/image94.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6.xml"/><Relationship Id="rId1" Type="http://schemas.openxmlformats.org/officeDocument/2006/relationships/vmlDrawing" Target="../drawings/vmlDrawing28.vml"/><Relationship Id="rId4" Type="http://schemas.openxmlformats.org/officeDocument/2006/relationships/image" Target="../media/image95.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oleObject" Target="../embeddings/oleObject65.bin"/><Relationship Id="rId3" Type="http://schemas.openxmlformats.org/officeDocument/2006/relationships/oleObject" Target="../embeddings/oleObject60.bin"/><Relationship Id="rId7" Type="http://schemas.openxmlformats.org/officeDocument/2006/relationships/oleObject" Target="../embeddings/oleObject62.bin"/><Relationship Id="rId12" Type="http://schemas.openxmlformats.org/officeDocument/2006/relationships/image" Target="../media/image100.wmf"/><Relationship Id="rId2" Type="http://schemas.openxmlformats.org/officeDocument/2006/relationships/slideLayout" Target="../slideLayouts/slideLayout6.xml"/><Relationship Id="rId1" Type="http://schemas.openxmlformats.org/officeDocument/2006/relationships/vmlDrawing" Target="../drawings/vmlDrawing29.vml"/><Relationship Id="rId6" Type="http://schemas.openxmlformats.org/officeDocument/2006/relationships/image" Target="../media/image97.wmf"/><Relationship Id="rId11" Type="http://schemas.openxmlformats.org/officeDocument/2006/relationships/oleObject" Target="../embeddings/oleObject64.bin"/><Relationship Id="rId5" Type="http://schemas.openxmlformats.org/officeDocument/2006/relationships/oleObject" Target="../embeddings/oleObject61.bin"/><Relationship Id="rId10" Type="http://schemas.openxmlformats.org/officeDocument/2006/relationships/image" Target="../media/image99.wmf"/><Relationship Id="rId4" Type="http://schemas.openxmlformats.org/officeDocument/2006/relationships/image" Target="../media/image96.wmf"/><Relationship Id="rId9" Type="http://schemas.openxmlformats.org/officeDocument/2006/relationships/oleObject" Target="../embeddings/oleObject63.bin"/><Relationship Id="rId14" Type="http://schemas.openxmlformats.org/officeDocument/2006/relationships/image" Target="../media/image101.wmf"/></Relationships>
</file>

<file path=ppt/slides/_rels/slide48.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oleObject" Target="../embeddings/oleObject66.bin"/><Relationship Id="rId7" Type="http://schemas.openxmlformats.org/officeDocument/2006/relationships/oleObject" Target="../embeddings/oleObject68.bin"/><Relationship Id="rId12" Type="http://schemas.openxmlformats.org/officeDocument/2006/relationships/image" Target="../media/image106.wmf"/><Relationship Id="rId2" Type="http://schemas.openxmlformats.org/officeDocument/2006/relationships/slideLayout" Target="../slideLayouts/slideLayout6.xml"/><Relationship Id="rId1" Type="http://schemas.openxmlformats.org/officeDocument/2006/relationships/vmlDrawing" Target="../drawings/vmlDrawing30.vml"/><Relationship Id="rId6" Type="http://schemas.openxmlformats.org/officeDocument/2006/relationships/image" Target="../media/image103.wmf"/><Relationship Id="rId11" Type="http://schemas.openxmlformats.org/officeDocument/2006/relationships/oleObject" Target="../embeddings/oleObject70.bin"/><Relationship Id="rId5" Type="http://schemas.openxmlformats.org/officeDocument/2006/relationships/oleObject" Target="../embeddings/oleObject67.bin"/><Relationship Id="rId10" Type="http://schemas.openxmlformats.org/officeDocument/2006/relationships/image" Target="../media/image105.wmf"/><Relationship Id="rId4" Type="http://schemas.openxmlformats.org/officeDocument/2006/relationships/image" Target="../media/image102.wmf"/><Relationship Id="rId9" Type="http://schemas.openxmlformats.org/officeDocument/2006/relationships/oleObject" Target="../embeddings/oleObject69.bin"/></Relationships>
</file>

<file path=ppt/slides/_rels/slide49.xml.rels><?xml version="1.0" encoding="UTF-8" standalone="yes"?>
<Relationships xmlns="http://schemas.openxmlformats.org/package/2006/relationships"><Relationship Id="rId8" Type="http://schemas.openxmlformats.org/officeDocument/2006/relationships/image" Target="../media/image100.wmf"/><Relationship Id="rId13" Type="http://schemas.openxmlformats.org/officeDocument/2006/relationships/oleObject" Target="../embeddings/oleObject76.bin"/><Relationship Id="rId3" Type="http://schemas.openxmlformats.org/officeDocument/2006/relationships/oleObject" Target="../embeddings/oleObject71.bin"/><Relationship Id="rId7" Type="http://schemas.openxmlformats.org/officeDocument/2006/relationships/oleObject" Target="../embeddings/oleObject73.bin"/><Relationship Id="rId12" Type="http://schemas.openxmlformats.org/officeDocument/2006/relationships/image" Target="../media/image109.wmf"/><Relationship Id="rId2" Type="http://schemas.openxmlformats.org/officeDocument/2006/relationships/slideLayout" Target="../slideLayouts/slideLayout6.xml"/><Relationship Id="rId1" Type="http://schemas.openxmlformats.org/officeDocument/2006/relationships/vmlDrawing" Target="../drawings/vmlDrawing31.vml"/><Relationship Id="rId6" Type="http://schemas.openxmlformats.org/officeDocument/2006/relationships/image" Target="../media/image97.wmf"/><Relationship Id="rId11" Type="http://schemas.openxmlformats.org/officeDocument/2006/relationships/oleObject" Target="../embeddings/oleObject75.bin"/><Relationship Id="rId5" Type="http://schemas.openxmlformats.org/officeDocument/2006/relationships/oleObject" Target="../embeddings/oleObject72.bin"/><Relationship Id="rId10" Type="http://schemas.openxmlformats.org/officeDocument/2006/relationships/image" Target="../media/image108.wmf"/><Relationship Id="rId4" Type="http://schemas.openxmlformats.org/officeDocument/2006/relationships/image" Target="../media/image107.wmf"/><Relationship Id="rId9" Type="http://schemas.openxmlformats.org/officeDocument/2006/relationships/oleObject" Target="../embeddings/oleObject74.bin"/><Relationship Id="rId14" Type="http://schemas.openxmlformats.org/officeDocument/2006/relationships/image" Target="../media/image110.wmf"/></Relationships>
</file>

<file path=ppt/slides/_rels/slide5.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7.wmf"/><Relationship Id="rId5" Type="http://schemas.openxmlformats.org/officeDocument/2006/relationships/oleObject" Target="../embeddings/oleObject7.bin"/><Relationship Id="rId4" Type="http://schemas.openxmlformats.org/officeDocument/2006/relationships/image" Target="../media/image8.w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6.xml"/><Relationship Id="rId1" Type="http://schemas.openxmlformats.org/officeDocument/2006/relationships/vmlDrawing" Target="../drawings/vmlDrawing32.vml"/><Relationship Id="rId6" Type="http://schemas.openxmlformats.org/officeDocument/2006/relationships/image" Target="../media/image112.wmf"/><Relationship Id="rId5" Type="http://schemas.openxmlformats.org/officeDocument/2006/relationships/oleObject" Target="../embeddings/oleObject78.bin"/><Relationship Id="rId4" Type="http://schemas.openxmlformats.org/officeDocument/2006/relationships/image" Target="../media/image111.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oleObject" Target="../embeddings/oleObject79.bin"/><Relationship Id="rId7" Type="http://schemas.openxmlformats.org/officeDocument/2006/relationships/oleObject" Target="../embeddings/oleObject81.bin"/><Relationship Id="rId2" Type="http://schemas.openxmlformats.org/officeDocument/2006/relationships/slideLayout" Target="../slideLayouts/slideLayout6.xml"/><Relationship Id="rId1" Type="http://schemas.openxmlformats.org/officeDocument/2006/relationships/vmlDrawing" Target="../drawings/vmlDrawing33.vml"/><Relationship Id="rId6" Type="http://schemas.openxmlformats.org/officeDocument/2006/relationships/image" Target="../media/image114.wmf"/><Relationship Id="rId5" Type="http://schemas.openxmlformats.org/officeDocument/2006/relationships/oleObject" Target="../embeddings/oleObject80.bin"/><Relationship Id="rId4" Type="http://schemas.openxmlformats.org/officeDocument/2006/relationships/image" Target="../media/image113.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6.xml"/><Relationship Id="rId1" Type="http://schemas.openxmlformats.org/officeDocument/2006/relationships/vmlDrawing" Target="../drawings/vmlDrawing34.vml"/><Relationship Id="rId4" Type="http://schemas.openxmlformats.org/officeDocument/2006/relationships/image" Target="../media/image116.wmf"/></Relationships>
</file>

<file path=ppt/slides/_rels/slide55.xml.rels><?xml version="1.0" encoding="UTF-8" standalone="yes"?>
<Relationships xmlns="http://schemas.openxmlformats.org/package/2006/relationships"><Relationship Id="rId8" Type="http://schemas.openxmlformats.org/officeDocument/2006/relationships/image" Target="../media/image117.wmf"/><Relationship Id="rId13" Type="http://schemas.openxmlformats.org/officeDocument/2006/relationships/oleObject" Target="../embeddings/oleObject88.bin"/><Relationship Id="rId3" Type="http://schemas.openxmlformats.org/officeDocument/2006/relationships/oleObject" Target="../embeddings/oleObject83.bin"/><Relationship Id="rId7" Type="http://schemas.openxmlformats.org/officeDocument/2006/relationships/oleObject" Target="../embeddings/oleObject85.bin"/><Relationship Id="rId12" Type="http://schemas.openxmlformats.org/officeDocument/2006/relationships/image" Target="../media/image100.wmf"/><Relationship Id="rId2" Type="http://schemas.openxmlformats.org/officeDocument/2006/relationships/slideLayout" Target="../slideLayouts/slideLayout6.xml"/><Relationship Id="rId16" Type="http://schemas.openxmlformats.org/officeDocument/2006/relationships/image" Target="../media/image101.wmf"/><Relationship Id="rId1" Type="http://schemas.openxmlformats.org/officeDocument/2006/relationships/vmlDrawing" Target="../drawings/vmlDrawing35.vml"/><Relationship Id="rId6" Type="http://schemas.openxmlformats.org/officeDocument/2006/relationships/image" Target="../media/image97.wmf"/><Relationship Id="rId11" Type="http://schemas.openxmlformats.org/officeDocument/2006/relationships/oleObject" Target="../embeddings/oleObject87.bin"/><Relationship Id="rId5" Type="http://schemas.openxmlformats.org/officeDocument/2006/relationships/oleObject" Target="../embeddings/oleObject84.bin"/><Relationship Id="rId15" Type="http://schemas.openxmlformats.org/officeDocument/2006/relationships/oleObject" Target="../embeddings/oleObject89.bin"/><Relationship Id="rId10" Type="http://schemas.openxmlformats.org/officeDocument/2006/relationships/image" Target="../media/image118.wmf"/><Relationship Id="rId4" Type="http://schemas.openxmlformats.org/officeDocument/2006/relationships/image" Target="../media/image96.wmf"/><Relationship Id="rId9" Type="http://schemas.openxmlformats.org/officeDocument/2006/relationships/oleObject" Target="../embeddings/oleObject86.bin"/><Relationship Id="rId14" Type="http://schemas.openxmlformats.org/officeDocument/2006/relationships/image" Target="../media/image119.wmf"/></Relationships>
</file>

<file path=ppt/slides/_rels/slide56.x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oleObject" Target="../embeddings/oleObject90.bin"/><Relationship Id="rId7" Type="http://schemas.openxmlformats.org/officeDocument/2006/relationships/oleObject" Target="../embeddings/oleObject92.bin"/><Relationship Id="rId2" Type="http://schemas.openxmlformats.org/officeDocument/2006/relationships/slideLayout" Target="../slideLayouts/slideLayout6.xml"/><Relationship Id="rId1" Type="http://schemas.openxmlformats.org/officeDocument/2006/relationships/vmlDrawing" Target="../drawings/vmlDrawing36.vml"/><Relationship Id="rId6" Type="http://schemas.openxmlformats.org/officeDocument/2006/relationships/image" Target="../media/image121.wmf"/><Relationship Id="rId5" Type="http://schemas.openxmlformats.org/officeDocument/2006/relationships/oleObject" Target="../embeddings/oleObject91.bin"/><Relationship Id="rId10" Type="http://schemas.openxmlformats.org/officeDocument/2006/relationships/image" Target="../media/image104.wmf"/><Relationship Id="rId4" Type="http://schemas.openxmlformats.org/officeDocument/2006/relationships/image" Target="../media/image120.wmf"/><Relationship Id="rId9" Type="http://schemas.openxmlformats.org/officeDocument/2006/relationships/oleObject" Target="../embeddings/oleObject93.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code/poisson.cpp" TargetMode="External"/><Relationship Id="rId2" Type="http://schemas.openxmlformats.org/officeDocument/2006/relationships/image" Target="../media/image700.png"/><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59.xml.rels><?xml version="1.0" encoding="UTF-8" standalone="yes"?>
<Relationships xmlns="http://schemas.openxmlformats.org/package/2006/relationships"><Relationship Id="rId3" Type="http://schemas.openxmlformats.org/officeDocument/2006/relationships/image" Target="../media/image126.jpeg"/><Relationship Id="rId7" Type="http://schemas.openxmlformats.org/officeDocument/2006/relationships/image" Target="../media/image125.wmf"/><Relationship Id="rId2" Type="http://schemas.openxmlformats.org/officeDocument/2006/relationships/slideLayout" Target="../slideLayouts/slideLayout6.xml"/><Relationship Id="rId1" Type="http://schemas.openxmlformats.org/officeDocument/2006/relationships/vmlDrawing" Target="../drawings/vmlDrawing37.vml"/><Relationship Id="rId6" Type="http://schemas.openxmlformats.org/officeDocument/2006/relationships/oleObject" Target="../embeddings/oleObject94.bin"/><Relationship Id="rId5" Type="http://schemas.openxmlformats.org/officeDocument/2006/relationships/image" Target="../media/image24.wmf"/><Relationship Id="rId4" Type="http://schemas.openxmlformats.org/officeDocument/2006/relationships/oleObject" Target="../embeddings/oleObject19.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8.wmf"/><Relationship Id="rId5" Type="http://schemas.openxmlformats.org/officeDocument/2006/relationships/oleObject" Target="../embeddings/oleObject10.bin"/><Relationship Id="rId4" Type="http://schemas.openxmlformats.org/officeDocument/2006/relationships/image" Target="../media/image10.w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7.xml"/><Relationship Id="rId1" Type="http://schemas.openxmlformats.org/officeDocument/2006/relationships/vmlDrawing" Target="../drawings/vmlDrawing38.vml"/><Relationship Id="rId4" Type="http://schemas.openxmlformats.org/officeDocument/2006/relationships/image" Target="../media/image127.wmf"/></Relationships>
</file>

<file path=ppt/slides/_rels/slide61.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5.png"/><Relationship Id="rId7" Type="http://schemas.openxmlformats.org/officeDocument/2006/relationships/image" Target="../media/image13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1810.png"/><Relationship Id="rId3" Type="http://schemas.openxmlformats.org/officeDocument/2006/relationships/image" Target="../media/image1310.png"/><Relationship Id="rId7" Type="http://schemas.openxmlformats.org/officeDocument/2006/relationships/image" Target="../media/image1710.png"/><Relationship Id="rId2" Type="http://schemas.openxmlformats.org/officeDocument/2006/relationships/image" Target="../media/image1210.png"/><Relationship Id="rId1" Type="http://schemas.openxmlformats.org/officeDocument/2006/relationships/slideLayout" Target="../slideLayouts/slideLayout7.xml"/><Relationship Id="rId6" Type="http://schemas.openxmlformats.org/officeDocument/2006/relationships/image" Target="../media/image136.png"/><Relationship Id="rId11" Type="http://schemas.openxmlformats.org/officeDocument/2006/relationships/image" Target="../media/image139.png"/><Relationship Id="rId5" Type="http://schemas.openxmlformats.org/officeDocument/2006/relationships/image" Target="../media/image135.png"/><Relationship Id="rId10" Type="http://schemas.openxmlformats.org/officeDocument/2006/relationships/image" Target="../media/image138.png"/><Relationship Id="rId4" Type="http://schemas.openxmlformats.org/officeDocument/2006/relationships/image" Target="../media/image134.png"/><Relationship Id="rId9" Type="http://schemas.openxmlformats.org/officeDocument/2006/relationships/image" Target="../media/image137.png"/></Relationships>
</file>

<file path=ppt/slides/_rels/slide6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40.png"/><Relationship Id="rId7" Type="http://schemas.openxmlformats.org/officeDocument/2006/relationships/image" Target="../media/image143.png"/><Relationship Id="rId12" Type="http://schemas.openxmlformats.org/officeDocument/2006/relationships/image" Target="../media/image129.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2.png"/><Relationship Id="rId11" Type="http://schemas.openxmlformats.org/officeDocument/2006/relationships/image" Target="../media/image128.png"/><Relationship Id="rId5" Type="http://schemas.openxmlformats.org/officeDocument/2006/relationships/image" Target="../media/image240.png"/><Relationship Id="rId10" Type="http://schemas.openxmlformats.org/officeDocument/2006/relationships/image" Target="../media/image134.png"/><Relationship Id="rId4" Type="http://schemas.openxmlformats.org/officeDocument/2006/relationships/image" Target="../media/image141.png"/><Relationship Id="rId9" Type="http://schemas.openxmlformats.org/officeDocument/2006/relationships/image" Target="../media/image131.png"/></Relationships>
</file>

<file path=ppt/slides/_rels/slide66.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4.wmf"/><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oleObject" Target="../embeddings/oleObject96.bin"/><Relationship Id="rId5" Type="http://schemas.openxmlformats.org/officeDocument/2006/relationships/image" Target="../media/image280.png"/><Relationship Id="rId4" Type="http://schemas.openxmlformats.org/officeDocument/2006/relationships/image" Target="../media/image141.png"/></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99.bin"/><Relationship Id="rId3" Type="http://schemas.openxmlformats.org/officeDocument/2006/relationships/notesSlide" Target="../notesSlides/notesSlide4.xml"/><Relationship Id="rId7" Type="http://schemas.openxmlformats.org/officeDocument/2006/relationships/image" Target="../media/image147.wmf"/><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oleObject" Target="../embeddings/oleObject98.bin"/><Relationship Id="rId5" Type="http://schemas.openxmlformats.org/officeDocument/2006/relationships/image" Target="../media/image146.wmf"/><Relationship Id="rId4" Type="http://schemas.openxmlformats.org/officeDocument/2006/relationships/oleObject" Target="../embeddings/oleObject97.bin"/><Relationship Id="rId9" Type="http://schemas.openxmlformats.org/officeDocument/2006/relationships/image" Target="../media/image148.wmf"/></Relationships>
</file>

<file path=ppt/slides/_rels/slide6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7.xml"/><Relationship Id="rId1" Type="http://schemas.openxmlformats.org/officeDocument/2006/relationships/vmlDrawing" Target="../drawings/vmlDrawing41.vml"/><Relationship Id="rId5" Type="http://schemas.openxmlformats.org/officeDocument/2006/relationships/image" Target="../media/image149.wmf"/><Relationship Id="rId4" Type="http://schemas.openxmlformats.org/officeDocument/2006/relationships/oleObject" Target="../embeddings/oleObject100.bin"/></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7.xml"/><Relationship Id="rId1" Type="http://schemas.openxmlformats.org/officeDocument/2006/relationships/vmlDrawing" Target="../drawings/vmlDrawing42.vml"/><Relationship Id="rId5" Type="http://schemas.openxmlformats.org/officeDocument/2006/relationships/image" Target="../media/image151.png"/><Relationship Id="rId4" Type="http://schemas.openxmlformats.org/officeDocument/2006/relationships/image" Target="../media/image149.w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1.wmf"/><Relationship Id="rId5" Type="http://schemas.openxmlformats.org/officeDocument/2006/relationships/oleObject" Target="../embeddings/oleObject12.bin"/><Relationship Id="rId4" Type="http://schemas.openxmlformats.org/officeDocument/2006/relationships/image" Target="../media/image8.wmf"/></Relationships>
</file>

<file path=ppt/slides/_rels/slide70.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image" Target="../media/image141.png"/><Relationship Id="rId7" Type="http://schemas.openxmlformats.org/officeDocument/2006/relationships/oleObject" Target="../embeddings/oleObject102.bin"/><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image" Target="../media/image95.png"/><Relationship Id="rId5" Type="http://schemas.openxmlformats.org/officeDocument/2006/relationships/image" Target="../media/image153.png"/><Relationship Id="rId4" Type="http://schemas.openxmlformats.org/officeDocument/2006/relationships/image" Target="../media/image290.png"/></Relationships>
</file>

<file path=ppt/slides/_rels/slide71.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3" Type="http://schemas.openxmlformats.org/officeDocument/2006/relationships/image" Target="../media/image154.png"/><Relationship Id="rId7" Type="http://schemas.openxmlformats.org/officeDocument/2006/relationships/image" Target="../media/image159.png"/><Relationship Id="rId12" Type="http://schemas.openxmlformats.org/officeDocument/2006/relationships/image" Target="../media/image16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7.png"/><Relationship Id="rId11" Type="http://schemas.openxmlformats.org/officeDocument/2006/relationships/image" Target="../media/image163.png"/><Relationship Id="rId5" Type="http://schemas.openxmlformats.org/officeDocument/2006/relationships/image" Target="../media/image156.png"/><Relationship Id="rId10" Type="http://schemas.openxmlformats.org/officeDocument/2006/relationships/image" Target="../media/image162.png"/><Relationship Id="rId4" Type="http://schemas.openxmlformats.org/officeDocument/2006/relationships/image" Target="../media/image155.png"/><Relationship Id="rId9" Type="http://schemas.openxmlformats.org/officeDocument/2006/relationships/image" Target="../media/image161.png"/><Relationship Id="rId14" Type="http://schemas.openxmlformats.org/officeDocument/2006/relationships/image" Target="../media/image166.png"/></Relationships>
</file>

<file path=ppt/slides/_rels/slide72.xml.rels><?xml version="1.0" encoding="UTF-8" standalone="yes"?>
<Relationships xmlns="http://schemas.openxmlformats.org/package/2006/relationships"><Relationship Id="rId8" Type="http://schemas.openxmlformats.org/officeDocument/2006/relationships/image" Target="../media/image169.wmf"/><Relationship Id="rId3" Type="http://schemas.openxmlformats.org/officeDocument/2006/relationships/oleObject" Target="../embeddings/oleObject103.bin"/><Relationship Id="rId7" Type="http://schemas.openxmlformats.org/officeDocument/2006/relationships/oleObject" Target="../embeddings/oleObject105.bin"/><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image" Target="../media/image168.wmf"/><Relationship Id="rId5" Type="http://schemas.openxmlformats.org/officeDocument/2006/relationships/oleObject" Target="../embeddings/oleObject104.bin"/><Relationship Id="rId10" Type="http://schemas.openxmlformats.org/officeDocument/2006/relationships/image" Target="../media/image1390.png"/><Relationship Id="rId4" Type="http://schemas.openxmlformats.org/officeDocument/2006/relationships/image" Target="../media/image167.wmf"/><Relationship Id="rId9" Type="http://schemas.openxmlformats.org/officeDocument/2006/relationships/image" Target="../media/image170.png"/></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08.bin"/><Relationship Id="rId13" Type="http://schemas.openxmlformats.org/officeDocument/2006/relationships/image" Target="../media/image175.wmf"/><Relationship Id="rId18" Type="http://schemas.openxmlformats.org/officeDocument/2006/relationships/image" Target="../media/image177.wmf"/><Relationship Id="rId3" Type="http://schemas.openxmlformats.org/officeDocument/2006/relationships/oleObject" Target="../embeddings/oleObject106.bin"/><Relationship Id="rId7" Type="http://schemas.openxmlformats.org/officeDocument/2006/relationships/image" Target="../media/image172.wmf"/><Relationship Id="rId12" Type="http://schemas.openxmlformats.org/officeDocument/2006/relationships/oleObject" Target="../embeddings/oleObject110.bin"/><Relationship Id="rId17" Type="http://schemas.openxmlformats.org/officeDocument/2006/relationships/oleObject" Target="../embeddings/oleObject113.bin"/><Relationship Id="rId2" Type="http://schemas.openxmlformats.org/officeDocument/2006/relationships/slideLayout" Target="../slideLayouts/slideLayout6.xml"/><Relationship Id="rId16" Type="http://schemas.openxmlformats.org/officeDocument/2006/relationships/oleObject" Target="../embeddings/oleObject112.bin"/><Relationship Id="rId20" Type="http://schemas.openxmlformats.org/officeDocument/2006/relationships/image" Target="../media/image178.wmf"/><Relationship Id="rId1" Type="http://schemas.openxmlformats.org/officeDocument/2006/relationships/vmlDrawing" Target="../drawings/vmlDrawing45.vml"/><Relationship Id="rId6" Type="http://schemas.openxmlformats.org/officeDocument/2006/relationships/oleObject" Target="../embeddings/oleObject107.bin"/><Relationship Id="rId11" Type="http://schemas.openxmlformats.org/officeDocument/2006/relationships/image" Target="../media/image174.wmf"/><Relationship Id="rId5" Type="http://schemas.openxmlformats.org/officeDocument/2006/relationships/image" Target="../media/image141.png"/><Relationship Id="rId15" Type="http://schemas.openxmlformats.org/officeDocument/2006/relationships/image" Target="../media/image176.wmf"/><Relationship Id="rId10" Type="http://schemas.openxmlformats.org/officeDocument/2006/relationships/oleObject" Target="../embeddings/oleObject109.bin"/><Relationship Id="rId19" Type="http://schemas.openxmlformats.org/officeDocument/2006/relationships/oleObject" Target="../embeddings/oleObject114.bin"/><Relationship Id="rId4" Type="http://schemas.openxmlformats.org/officeDocument/2006/relationships/image" Target="../media/image171.wmf"/><Relationship Id="rId9" Type="http://schemas.openxmlformats.org/officeDocument/2006/relationships/image" Target="../media/image173.wmf"/><Relationship Id="rId14" Type="http://schemas.openxmlformats.org/officeDocument/2006/relationships/oleObject" Target="../embeddings/oleObject111.bin"/></Relationships>
</file>

<file path=ppt/slides/_rels/slide74.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2.png"/><Relationship Id="rId11" Type="http://schemas.openxmlformats.org/officeDocument/2006/relationships/image" Target="../media/image166.png"/><Relationship Id="rId5" Type="http://schemas.openxmlformats.org/officeDocument/2006/relationships/image" Target="../media/image750.png"/><Relationship Id="rId10" Type="http://schemas.openxmlformats.org/officeDocument/2006/relationships/image" Target="../media/image162.png"/><Relationship Id="rId4" Type="http://schemas.openxmlformats.org/officeDocument/2006/relationships/image" Target="../media/image181.png"/><Relationship Id="rId9" Type="http://schemas.openxmlformats.org/officeDocument/2006/relationships/image" Target="../media/image154.png"/></Relationships>
</file>

<file path=ppt/slides/_rels/slide75.xml.rels><?xml version="1.0" encoding="UTF-8" standalone="yes"?>
<Relationships xmlns="http://schemas.openxmlformats.org/package/2006/relationships"><Relationship Id="rId8" Type="http://schemas.openxmlformats.org/officeDocument/2006/relationships/image" Target="../media/image185.wmf"/><Relationship Id="rId3" Type="http://schemas.openxmlformats.org/officeDocument/2006/relationships/image" Target="../media/image187.png"/><Relationship Id="rId7" Type="http://schemas.openxmlformats.org/officeDocument/2006/relationships/oleObject" Target="../embeddings/oleObject116.bin"/><Relationship Id="rId2" Type="http://schemas.openxmlformats.org/officeDocument/2006/relationships/slideLayout" Target="../slideLayouts/slideLayout6.xml"/><Relationship Id="rId1" Type="http://schemas.openxmlformats.org/officeDocument/2006/relationships/vmlDrawing" Target="../drawings/vmlDrawing46.vml"/><Relationship Id="rId6" Type="http://schemas.openxmlformats.org/officeDocument/2006/relationships/image" Target="../media/image188.png"/><Relationship Id="rId5" Type="http://schemas.openxmlformats.org/officeDocument/2006/relationships/image" Target="../media/image171.wmf"/><Relationship Id="rId10" Type="http://schemas.openxmlformats.org/officeDocument/2006/relationships/image" Target="../media/image186.wmf"/><Relationship Id="rId4" Type="http://schemas.openxmlformats.org/officeDocument/2006/relationships/oleObject" Target="../embeddings/oleObject115.bin"/><Relationship Id="rId9" Type="http://schemas.openxmlformats.org/officeDocument/2006/relationships/oleObject" Target="../embeddings/oleObject117.bin"/></Relationships>
</file>

<file path=ppt/slides/_rels/slide7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280.png"/></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18.bin"/><Relationship Id="rId7" Type="http://schemas.openxmlformats.org/officeDocument/2006/relationships/image" Target="../media/image146.wmf"/><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oleObject" Target="../embeddings/oleObject97.bin"/><Relationship Id="rId5" Type="http://schemas.openxmlformats.org/officeDocument/2006/relationships/image" Target="../media/image194.jpeg"/><Relationship Id="rId4" Type="http://schemas.openxmlformats.org/officeDocument/2006/relationships/image" Target="../media/image149.wmf"/></Relationships>
</file>

<file path=ppt/slides/_rels/slide79.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4.png"/><Relationship Id="rId3" Type="http://schemas.openxmlformats.org/officeDocument/2006/relationships/image" Target="../media/image195.png"/><Relationship Id="rId7" Type="http://schemas.openxmlformats.org/officeDocument/2006/relationships/image" Target="../media/image160.png"/><Relationship Id="rId12" Type="http://schemas.openxmlformats.org/officeDocument/2006/relationships/image" Target="../media/image203.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98.png"/><Relationship Id="rId11" Type="http://schemas.openxmlformats.org/officeDocument/2006/relationships/image" Target="../media/image202.png"/><Relationship Id="rId5" Type="http://schemas.openxmlformats.org/officeDocument/2006/relationships/image" Target="../media/image197.png"/><Relationship Id="rId10" Type="http://schemas.openxmlformats.org/officeDocument/2006/relationships/image" Target="../media/image201.png"/><Relationship Id="rId4" Type="http://schemas.openxmlformats.org/officeDocument/2006/relationships/image" Target="../media/image196.png"/><Relationship Id="rId9" Type="http://schemas.openxmlformats.org/officeDocument/2006/relationships/image" Target="../media/image2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205.png"/><Relationship Id="rId1" Type="http://schemas.openxmlformats.org/officeDocument/2006/relationships/slideLayout" Target="../slideLayouts/slideLayout7.xml"/><Relationship Id="rId4" Type="http://schemas.openxmlformats.org/officeDocument/2006/relationships/image" Target="../media/image206.png"/></Relationships>
</file>

<file path=ppt/slides/_rels/slide8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8" Type="http://schemas.openxmlformats.org/officeDocument/2006/relationships/image" Target="../media/image213.wmf"/><Relationship Id="rId3" Type="http://schemas.openxmlformats.org/officeDocument/2006/relationships/oleObject" Target="../embeddings/oleObject119.bin"/><Relationship Id="rId7"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image" Target="../media/image212.wmf"/><Relationship Id="rId5" Type="http://schemas.openxmlformats.org/officeDocument/2006/relationships/oleObject" Target="../embeddings/oleObject120.bin"/><Relationship Id="rId10" Type="http://schemas.openxmlformats.org/officeDocument/2006/relationships/image" Target="../media/image214.wmf"/><Relationship Id="rId4" Type="http://schemas.openxmlformats.org/officeDocument/2006/relationships/image" Target="../media/image211.wmf"/><Relationship Id="rId9" Type="http://schemas.openxmlformats.org/officeDocument/2006/relationships/oleObject" Target="../embeddings/oleObject122.bin"/></Relationships>
</file>

<file path=ppt/slides/_rels/slide85.xml.rels><?xml version="1.0" encoding="UTF-8" standalone="yes"?>
<Relationships xmlns="http://schemas.openxmlformats.org/package/2006/relationships"><Relationship Id="rId8" Type="http://schemas.openxmlformats.org/officeDocument/2006/relationships/image" Target="../media/image217.wmf"/><Relationship Id="rId13" Type="http://schemas.openxmlformats.org/officeDocument/2006/relationships/oleObject" Target="../embeddings/oleObject128.bin"/><Relationship Id="rId18" Type="http://schemas.openxmlformats.org/officeDocument/2006/relationships/image" Target="../media/image222.wmf"/><Relationship Id="rId3" Type="http://schemas.openxmlformats.org/officeDocument/2006/relationships/oleObject" Target="../embeddings/oleObject123.bin"/><Relationship Id="rId7" Type="http://schemas.openxmlformats.org/officeDocument/2006/relationships/oleObject" Target="../embeddings/oleObject125.bin"/><Relationship Id="rId12" Type="http://schemas.openxmlformats.org/officeDocument/2006/relationships/image" Target="../media/image219.wmf"/><Relationship Id="rId17" Type="http://schemas.openxmlformats.org/officeDocument/2006/relationships/oleObject" Target="../embeddings/oleObject130.bin"/><Relationship Id="rId2" Type="http://schemas.openxmlformats.org/officeDocument/2006/relationships/slideLayout" Target="../slideLayouts/slideLayout7.xml"/><Relationship Id="rId16" Type="http://schemas.openxmlformats.org/officeDocument/2006/relationships/image" Target="../media/image221.wmf"/><Relationship Id="rId20" Type="http://schemas.openxmlformats.org/officeDocument/2006/relationships/image" Target="../media/image223.wmf"/><Relationship Id="rId1" Type="http://schemas.openxmlformats.org/officeDocument/2006/relationships/vmlDrawing" Target="../drawings/vmlDrawing49.vml"/><Relationship Id="rId6" Type="http://schemas.openxmlformats.org/officeDocument/2006/relationships/image" Target="../media/image216.wmf"/><Relationship Id="rId11" Type="http://schemas.openxmlformats.org/officeDocument/2006/relationships/oleObject" Target="../embeddings/oleObject127.bin"/><Relationship Id="rId5" Type="http://schemas.openxmlformats.org/officeDocument/2006/relationships/oleObject" Target="../embeddings/oleObject124.bin"/><Relationship Id="rId15" Type="http://schemas.openxmlformats.org/officeDocument/2006/relationships/oleObject" Target="../embeddings/oleObject129.bin"/><Relationship Id="rId10" Type="http://schemas.openxmlformats.org/officeDocument/2006/relationships/image" Target="../media/image218.wmf"/><Relationship Id="rId19" Type="http://schemas.openxmlformats.org/officeDocument/2006/relationships/oleObject" Target="../embeddings/oleObject131.bin"/><Relationship Id="rId4" Type="http://schemas.openxmlformats.org/officeDocument/2006/relationships/image" Target="../media/image215.wmf"/><Relationship Id="rId9" Type="http://schemas.openxmlformats.org/officeDocument/2006/relationships/oleObject" Target="../embeddings/oleObject126.bin"/><Relationship Id="rId14" Type="http://schemas.openxmlformats.org/officeDocument/2006/relationships/image" Target="../media/image220.wmf"/></Relationships>
</file>

<file path=ppt/slides/_rels/slide86.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5.png"/><Relationship Id="rId7" Type="http://schemas.openxmlformats.org/officeDocument/2006/relationships/image" Target="../media/image228.png"/><Relationship Id="rId2" Type="http://schemas.openxmlformats.org/officeDocument/2006/relationships/image" Target="../media/image224.png"/><Relationship Id="rId1" Type="http://schemas.openxmlformats.org/officeDocument/2006/relationships/slideLayout" Target="../slideLayouts/slideLayout7.xml"/><Relationship Id="rId6" Type="http://schemas.openxmlformats.org/officeDocument/2006/relationships/image" Target="../media/image227.png"/><Relationship Id="rId5" Type="http://schemas.openxmlformats.org/officeDocument/2006/relationships/image" Target="../media/image680.png"/><Relationship Id="rId10" Type="http://schemas.openxmlformats.org/officeDocument/2006/relationships/image" Target="../media/image231.png"/><Relationship Id="rId4" Type="http://schemas.openxmlformats.org/officeDocument/2006/relationships/image" Target="../media/image226.png"/><Relationship Id="rId9" Type="http://schemas.openxmlformats.org/officeDocument/2006/relationships/image" Target="../media/image230.png"/></Relationships>
</file>

<file path=ppt/slides/_rels/slide8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235.png"/><Relationship Id="rId4" Type="http://schemas.openxmlformats.org/officeDocument/2006/relationships/image" Target="../media/image234.png"/></Relationships>
</file>

<file path=ppt/slides/_rels/slide88.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238.png"/><Relationship Id="rId7" Type="http://schemas.openxmlformats.org/officeDocument/2006/relationships/image" Target="../media/image235.png"/><Relationship Id="rId12" Type="http://schemas.openxmlformats.org/officeDocument/2006/relationships/image" Target="../media/image237.wmf"/><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242.png"/><Relationship Id="rId11" Type="http://schemas.openxmlformats.org/officeDocument/2006/relationships/oleObject" Target="../embeddings/oleObject133.bin"/><Relationship Id="rId5" Type="http://schemas.openxmlformats.org/officeDocument/2006/relationships/image" Target="../media/image241.png"/><Relationship Id="rId10" Type="http://schemas.openxmlformats.org/officeDocument/2006/relationships/image" Target="../media/image236.wmf"/><Relationship Id="rId4" Type="http://schemas.openxmlformats.org/officeDocument/2006/relationships/image" Target="../media/image239.png"/><Relationship Id="rId9" Type="http://schemas.openxmlformats.org/officeDocument/2006/relationships/oleObject" Target="../embeddings/oleObject132.bin"/></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6.xml"/><Relationship Id="rId1" Type="http://schemas.openxmlformats.org/officeDocument/2006/relationships/vmlDrawing" Target="../drawings/vmlDrawing51.vml"/><Relationship Id="rId6" Type="http://schemas.openxmlformats.org/officeDocument/2006/relationships/image" Target="../media/image245.wmf"/><Relationship Id="rId5" Type="http://schemas.openxmlformats.org/officeDocument/2006/relationships/oleObject" Target="../embeddings/oleObject135.bin"/><Relationship Id="rId4" Type="http://schemas.openxmlformats.org/officeDocument/2006/relationships/image" Target="../media/image244.wm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en.wikipedia.org/wiki/Image:Bounday_value_problem.PNG" TargetMode="Externa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7.png"/><Relationship Id="rId7" Type="http://schemas.openxmlformats.org/officeDocument/2006/relationships/image" Target="../media/image251.png"/><Relationship Id="rId2"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91.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56.png"/></Relationships>
</file>

<file path=ppt/slides/_rels/slide94.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259.gif"/><Relationship Id="rId2" Type="http://schemas.openxmlformats.org/officeDocument/2006/relationships/image" Target="../media/image258.gif"/><Relationship Id="rId1" Type="http://schemas.openxmlformats.org/officeDocument/2006/relationships/slideLayout" Target="../slideLayouts/slideLayout7.xml"/><Relationship Id="rId5" Type="http://schemas.openxmlformats.org/officeDocument/2006/relationships/image" Target="../media/image261.gif"/><Relationship Id="rId4" Type="http://schemas.openxmlformats.org/officeDocument/2006/relationships/image" Target="../media/image260.gif"/></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138.bin"/><Relationship Id="rId3" Type="http://schemas.openxmlformats.org/officeDocument/2006/relationships/image" Target="../media/image265.jpeg"/><Relationship Id="rId7" Type="http://schemas.openxmlformats.org/officeDocument/2006/relationships/image" Target="../media/image263.wmf"/><Relationship Id="rId2" Type="http://schemas.openxmlformats.org/officeDocument/2006/relationships/slideLayout" Target="../slideLayouts/slideLayout6.xml"/><Relationship Id="rId1" Type="http://schemas.openxmlformats.org/officeDocument/2006/relationships/vmlDrawing" Target="../drawings/vmlDrawing52.vml"/><Relationship Id="rId6" Type="http://schemas.openxmlformats.org/officeDocument/2006/relationships/oleObject" Target="../embeddings/oleObject137.bin"/><Relationship Id="rId5" Type="http://schemas.openxmlformats.org/officeDocument/2006/relationships/image" Target="../media/image262.wmf"/><Relationship Id="rId10" Type="http://schemas.openxmlformats.org/officeDocument/2006/relationships/image" Target="../media/image266.wmf"/><Relationship Id="rId4" Type="http://schemas.openxmlformats.org/officeDocument/2006/relationships/oleObject" Target="../embeddings/oleObject136.bin"/><Relationship Id="rId9" Type="http://schemas.openxmlformats.org/officeDocument/2006/relationships/image" Target="../media/image264.wmf"/></Relationships>
</file>

<file path=ppt/slides/_rels/slide97.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6.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Grp="1" noChangeArrowheads="1"/>
          </p:cNvSpPr>
          <p:nvPr/>
        </p:nvSpPr>
        <p:spPr bwMode="auto">
          <a:xfrm>
            <a:off x="467544" y="2204864"/>
            <a:ext cx="820826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TW"/>
            </a:defPPr>
            <a:lvl1pPr algn="l" rtl="0" eaLnBrk="0" fontAlgn="base" hangingPunct="0">
              <a:spcBef>
                <a:spcPct val="0"/>
              </a:spcBef>
              <a:spcAft>
                <a:spcPct val="0"/>
              </a:spcAft>
              <a:defRPr kumimoji="1" sz="2800" kern="1200">
                <a:solidFill>
                  <a:schemeClr val="tx1"/>
                </a:solidFill>
                <a:latin typeface="Times New Roman" panose="02020603050405020304" pitchFamily="18" charset="0"/>
                <a:ea typeface="新細明體" pitchFamily="18" charset="-120"/>
                <a:cs typeface="+mn-cs"/>
              </a:defRPr>
            </a:lvl1pPr>
            <a:lvl2pPr marL="457200" algn="l" rtl="0" eaLnBrk="0" fontAlgn="base" hangingPunct="0">
              <a:spcBef>
                <a:spcPct val="0"/>
              </a:spcBef>
              <a:spcAft>
                <a:spcPct val="0"/>
              </a:spcAft>
              <a:defRPr kumimoji="1" sz="2800" kern="1200">
                <a:solidFill>
                  <a:schemeClr val="tx1"/>
                </a:solidFill>
                <a:latin typeface="Times New Roman" panose="02020603050405020304" pitchFamily="18" charset="0"/>
                <a:ea typeface="新細明體" pitchFamily="18" charset="-120"/>
                <a:cs typeface="+mn-cs"/>
              </a:defRPr>
            </a:lvl2pPr>
            <a:lvl3pPr marL="914400" algn="l" rtl="0" eaLnBrk="0" fontAlgn="base" hangingPunct="0">
              <a:spcBef>
                <a:spcPct val="0"/>
              </a:spcBef>
              <a:spcAft>
                <a:spcPct val="0"/>
              </a:spcAft>
              <a:defRPr kumimoji="1" sz="2800" kern="1200">
                <a:solidFill>
                  <a:schemeClr val="tx1"/>
                </a:solidFill>
                <a:latin typeface="Times New Roman" panose="02020603050405020304" pitchFamily="18" charset="0"/>
                <a:ea typeface="新細明體" pitchFamily="18" charset="-120"/>
                <a:cs typeface="+mn-cs"/>
              </a:defRPr>
            </a:lvl3pPr>
            <a:lvl4pPr marL="1371600" algn="l" rtl="0" eaLnBrk="0" fontAlgn="base" hangingPunct="0">
              <a:spcBef>
                <a:spcPct val="0"/>
              </a:spcBef>
              <a:spcAft>
                <a:spcPct val="0"/>
              </a:spcAft>
              <a:defRPr kumimoji="1" sz="2800" kern="1200">
                <a:solidFill>
                  <a:schemeClr val="tx1"/>
                </a:solidFill>
                <a:latin typeface="Times New Roman" panose="02020603050405020304" pitchFamily="18" charset="0"/>
                <a:ea typeface="新細明體" pitchFamily="18" charset="-120"/>
                <a:cs typeface="+mn-cs"/>
              </a:defRPr>
            </a:lvl4pPr>
            <a:lvl5pPr marL="1828800" algn="l" rtl="0" eaLnBrk="0" fontAlgn="base" hangingPunct="0">
              <a:spcBef>
                <a:spcPct val="0"/>
              </a:spcBef>
              <a:spcAft>
                <a:spcPct val="0"/>
              </a:spcAft>
              <a:defRPr kumimoji="1" sz="2800" kern="1200">
                <a:solidFill>
                  <a:schemeClr val="tx1"/>
                </a:solidFill>
                <a:latin typeface="Times New Roman" panose="02020603050405020304" pitchFamily="18" charset="0"/>
                <a:ea typeface="新細明體" pitchFamily="18" charset="-120"/>
                <a:cs typeface="+mn-cs"/>
              </a:defRPr>
            </a:lvl5pPr>
            <a:lvl6pPr marL="2286000" algn="l" defTabSz="914400" rtl="0" eaLnBrk="1" latinLnBrk="0" hangingPunct="1">
              <a:defRPr kumimoji="1" sz="2800" kern="1200">
                <a:solidFill>
                  <a:schemeClr val="tx1"/>
                </a:solidFill>
                <a:latin typeface="Times New Roman" panose="02020603050405020304" pitchFamily="18" charset="0"/>
                <a:ea typeface="新細明體" pitchFamily="18" charset="-120"/>
                <a:cs typeface="+mn-cs"/>
              </a:defRPr>
            </a:lvl6pPr>
            <a:lvl7pPr marL="2743200" algn="l" defTabSz="914400" rtl="0" eaLnBrk="1" latinLnBrk="0" hangingPunct="1">
              <a:defRPr kumimoji="1" sz="2800" kern="1200">
                <a:solidFill>
                  <a:schemeClr val="tx1"/>
                </a:solidFill>
                <a:latin typeface="Times New Roman" panose="02020603050405020304" pitchFamily="18" charset="0"/>
                <a:ea typeface="新細明體" pitchFamily="18" charset="-120"/>
                <a:cs typeface="+mn-cs"/>
              </a:defRPr>
            </a:lvl7pPr>
            <a:lvl8pPr marL="3200400" algn="l" defTabSz="914400" rtl="0" eaLnBrk="1" latinLnBrk="0" hangingPunct="1">
              <a:defRPr kumimoji="1" sz="2800" kern="1200">
                <a:solidFill>
                  <a:schemeClr val="tx1"/>
                </a:solidFill>
                <a:latin typeface="Times New Roman" panose="02020603050405020304" pitchFamily="18" charset="0"/>
                <a:ea typeface="新細明體" pitchFamily="18" charset="-120"/>
                <a:cs typeface="+mn-cs"/>
              </a:defRPr>
            </a:lvl8pPr>
            <a:lvl9pPr marL="3657600" algn="l" defTabSz="914400" rtl="0" eaLnBrk="1" latinLnBrk="0" hangingPunct="1">
              <a:defRPr kumimoji="1" sz="2800" kern="1200">
                <a:solidFill>
                  <a:schemeClr val="tx1"/>
                </a:solidFill>
                <a:latin typeface="Times New Roman" panose="02020603050405020304" pitchFamily="18" charset="0"/>
                <a:ea typeface="新細明體" pitchFamily="18" charset="-120"/>
                <a:cs typeface="+mn-cs"/>
              </a:defRPr>
            </a:lvl9pPr>
          </a:lstStyle>
          <a:p>
            <a:pPr lvl="0" algn="ctr"/>
            <a:r>
              <a:rPr kumimoji="1"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Chapter 7</a:t>
            </a:r>
            <a:r>
              <a:rPr lang="en-US" altLang="zh-CN" sz="3200" b="1" dirty="0">
                <a:solidFill>
                  <a:srgbClr val="000000"/>
                </a:solidFill>
                <a:ea typeface="宋体" panose="02010600030101010101" pitchFamily="2" charset="-122"/>
              </a:rPr>
              <a:t>. Partial Differential Equations</a:t>
            </a:r>
          </a:p>
        </p:txBody>
      </p:sp>
    </p:spTree>
    <p:extLst>
      <p:ext uri="{BB962C8B-B14F-4D97-AF65-F5344CB8AC3E}">
        <p14:creationId xmlns:p14="http://schemas.microsoft.com/office/powerpoint/2010/main" val="1801470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4"/>
          <p:cNvSpPr>
            <a:spLocks noGrp="1" noChangeArrowheads="1"/>
          </p:cNvSpPr>
          <p:nvPr>
            <p:ph type="title"/>
          </p:nvPr>
        </p:nvSpPr>
        <p:spPr>
          <a:xfrm>
            <a:off x="685800" y="152400"/>
            <a:ext cx="7772400" cy="1143000"/>
          </a:xfrm>
        </p:spPr>
        <p:txBody>
          <a:bodyPr/>
          <a:lstStyle/>
          <a:p>
            <a:r>
              <a:rPr lang="de-DE" altLang="zh-CN"/>
              <a:t>Boundary value problem</a:t>
            </a:r>
            <a:endParaRPr lang="en-US" altLang="zh-CN">
              <a:ea typeface="宋体" panose="02010600030101010101" pitchFamily="2" charset="-122"/>
            </a:endParaRPr>
          </a:p>
        </p:txBody>
      </p:sp>
      <p:pic>
        <p:nvPicPr>
          <p:cNvPr id="5939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52600" y="1828800"/>
            <a:ext cx="5268913" cy="3222625"/>
          </a:xfrm>
          <a:noFill/>
          <a:ln/>
        </p:spPr>
      </p:pic>
    </p:spTree>
    <p:extLst>
      <p:ext uri="{BB962C8B-B14F-4D97-AF65-F5344CB8AC3E}">
        <p14:creationId xmlns:p14="http://schemas.microsoft.com/office/powerpoint/2010/main" val="32383183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1"/>
          <p:cNvGraphicFramePr>
            <a:graphicFrameLocks noChangeAspect="1"/>
          </p:cNvGraphicFramePr>
          <p:nvPr>
            <p:extLst>
              <p:ext uri="{D42A27DB-BD31-4B8C-83A1-F6EECF244321}">
                <p14:modId xmlns:p14="http://schemas.microsoft.com/office/powerpoint/2010/main" val="3541451799"/>
              </p:ext>
            </p:extLst>
          </p:nvPr>
        </p:nvGraphicFramePr>
        <p:xfrm>
          <a:off x="3347864" y="2086659"/>
          <a:ext cx="2125663" cy="1079500"/>
        </p:xfrm>
        <a:graphic>
          <a:graphicData uri="http://schemas.openxmlformats.org/presentationml/2006/ole">
            <mc:AlternateContent xmlns:mc="http://schemas.openxmlformats.org/markup-compatibility/2006">
              <mc:Choice xmlns:v="urn:schemas-microsoft-com:vml" Requires="v">
                <p:oleObj spid="_x0000_s65672" name="Equation" r:id="rId3" imgW="825480" imgH="419040" progId="Equation.DSMT4">
                  <p:embed/>
                </p:oleObj>
              </mc:Choice>
              <mc:Fallback>
                <p:oleObj name="Equation" r:id="rId3" imgW="825480" imgH="419040" progId="Equation.DSMT4">
                  <p:embed/>
                  <p:pic>
                    <p:nvPicPr>
                      <p:cNvPr id="4" name="Object 11"/>
                      <p:cNvPicPr>
                        <a:picLocks noChangeAspect="1" noChangeArrowheads="1"/>
                      </p:cNvPicPr>
                      <p:nvPr/>
                    </p:nvPicPr>
                    <p:blipFill>
                      <a:blip r:embed="rId4"/>
                      <a:srcRect/>
                      <a:stretch>
                        <a:fillRect/>
                      </a:stretch>
                    </p:blipFill>
                    <p:spPr bwMode="auto">
                      <a:xfrm>
                        <a:off x="3347864" y="2086659"/>
                        <a:ext cx="2125663"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11"/>
          <p:cNvGraphicFramePr>
            <a:graphicFrameLocks noChangeAspect="1"/>
          </p:cNvGraphicFramePr>
          <p:nvPr>
            <p:extLst>
              <p:ext uri="{D42A27DB-BD31-4B8C-83A1-F6EECF244321}">
                <p14:modId xmlns:p14="http://schemas.microsoft.com/office/powerpoint/2010/main" val="362030509"/>
              </p:ext>
            </p:extLst>
          </p:nvPr>
        </p:nvGraphicFramePr>
        <p:xfrm>
          <a:off x="2195736" y="3156669"/>
          <a:ext cx="1243013" cy="1014412"/>
        </p:xfrm>
        <a:graphic>
          <a:graphicData uri="http://schemas.openxmlformats.org/presentationml/2006/ole">
            <mc:AlternateContent xmlns:mc="http://schemas.openxmlformats.org/markup-compatibility/2006">
              <mc:Choice xmlns:v="urn:schemas-microsoft-com:vml" Requires="v">
                <p:oleObj spid="_x0000_s65673" name="Equation" r:id="rId5" imgW="482400" imgH="393480" progId="Equation.DSMT4">
                  <p:embed/>
                </p:oleObj>
              </mc:Choice>
              <mc:Fallback>
                <p:oleObj name="Equation" r:id="rId5" imgW="482400" imgH="393480" progId="Equation.DSMT4">
                  <p:embed/>
                  <p:pic>
                    <p:nvPicPr>
                      <p:cNvPr id="6" name="Object 11"/>
                      <p:cNvPicPr>
                        <a:picLocks noChangeAspect="1" noChangeArrowheads="1"/>
                      </p:cNvPicPr>
                      <p:nvPr/>
                    </p:nvPicPr>
                    <p:blipFill>
                      <a:blip r:embed="rId6"/>
                      <a:srcRect/>
                      <a:stretch>
                        <a:fillRect/>
                      </a:stretch>
                    </p:blipFill>
                    <p:spPr bwMode="auto">
                      <a:xfrm>
                        <a:off x="2195736" y="3156669"/>
                        <a:ext cx="1243013"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矩形 4"/>
          <p:cNvSpPr/>
          <p:nvPr/>
        </p:nvSpPr>
        <p:spPr>
          <a:xfrm>
            <a:off x="1619672" y="3383582"/>
            <a:ext cx="6192688" cy="523220"/>
          </a:xfrm>
          <a:prstGeom prst="rect">
            <a:avLst/>
          </a:prstGeom>
        </p:spPr>
        <p:txBody>
          <a:bodyPr wrap="square">
            <a:spAutoFit/>
          </a:bodyPr>
          <a:lstStyle/>
          <a:p>
            <a:r>
              <a:rPr lang="en-US" altLang="zh-CN" dirty="0"/>
              <a:t>If                 , the explicit scheme is stable</a:t>
            </a:r>
            <a:endParaRPr lang="zh-CN" altLang="en-US" dirty="0"/>
          </a:p>
        </p:txBody>
      </p:sp>
      <p:sp>
        <p:nvSpPr>
          <p:cNvPr id="6" name="矩形 5"/>
          <p:cNvSpPr/>
          <p:nvPr/>
        </p:nvSpPr>
        <p:spPr>
          <a:xfrm>
            <a:off x="611560" y="548680"/>
            <a:ext cx="8532440" cy="1384995"/>
          </a:xfrm>
          <a:prstGeom prst="rect">
            <a:avLst/>
          </a:prstGeom>
        </p:spPr>
        <p:txBody>
          <a:bodyPr wrap="square">
            <a:spAutoFit/>
          </a:bodyPr>
          <a:lstStyle/>
          <a:p>
            <a:r>
              <a:rPr lang="en-US" altLang="zh-CN" dirty="0"/>
              <a:t>3. Prove the stability condition of the explicit scheme of the 1D wave equation by performing Von Neumann stability analysis</a:t>
            </a:r>
            <a:endParaRPr lang="zh-CN" altLang="en-US" dirty="0"/>
          </a:p>
        </p:txBody>
      </p:sp>
    </p:spTree>
    <p:extLst>
      <p:ext uri="{BB962C8B-B14F-4D97-AF65-F5344CB8AC3E}">
        <p14:creationId xmlns:p14="http://schemas.microsoft.com/office/powerpoint/2010/main" val="3072423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Fig290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219200" y="609600"/>
            <a:ext cx="6705600" cy="5486400"/>
          </a:xfrm>
          <a:noFill/>
          <a:ln/>
        </p:spPr>
      </p:pic>
      <p:sp>
        <p:nvSpPr>
          <p:cNvPr id="3" name="矩形 2"/>
          <p:cNvSpPr/>
          <p:nvPr/>
        </p:nvSpPr>
        <p:spPr>
          <a:xfrm>
            <a:off x="591857" y="116632"/>
            <a:ext cx="8108966" cy="480131"/>
          </a:xfrm>
          <a:prstGeom prst="rect">
            <a:avLst/>
          </a:prstGeom>
        </p:spPr>
        <p:txBody>
          <a:bodyPr wrap="square">
            <a:spAutoFit/>
          </a:bodyPr>
          <a:lstStyle/>
          <a:p>
            <a:pPr>
              <a:lnSpc>
                <a:spcPct val="90000"/>
              </a:lnSpc>
            </a:pPr>
            <a:r>
              <a:rPr lang="en-US" altLang="zh-CN" dirty="0"/>
              <a:t>2D heated plate (temperature T does not change with t)</a:t>
            </a:r>
          </a:p>
        </p:txBody>
      </p:sp>
    </p:spTree>
    <p:extLst>
      <p:ext uri="{BB962C8B-B14F-4D97-AF65-F5344CB8AC3E}">
        <p14:creationId xmlns:p14="http://schemas.microsoft.com/office/powerpoint/2010/main" val="2212957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sz="half" idx="1"/>
          </p:nvPr>
        </p:nvSpPr>
        <p:spPr>
          <a:xfrm>
            <a:off x="457200" y="609600"/>
            <a:ext cx="8153400" cy="5516563"/>
          </a:xfrm>
        </p:spPr>
        <p:txBody>
          <a:bodyPr/>
          <a:lstStyle/>
          <a:p>
            <a:pPr>
              <a:buFontTx/>
              <a:buNone/>
            </a:pPr>
            <a:r>
              <a:rPr lang="en-US" altLang="zh-CN" sz="2800" dirty="0">
                <a:solidFill>
                  <a:schemeClr val="accent2"/>
                </a:solidFill>
                <a:latin typeface="Times New Roman" panose="02020603050405020304" pitchFamily="18" charset="0"/>
                <a:ea typeface="宋体" panose="02010600030101010101" pitchFamily="2" charset="-122"/>
              </a:rPr>
              <a:t>The Laplacian Difference Equations</a:t>
            </a:r>
          </a:p>
          <a:p>
            <a:pPr>
              <a:buFontTx/>
              <a:buNone/>
            </a:pPr>
            <a:endParaRPr lang="en-US" altLang="zh-CN" sz="2800" dirty="0">
              <a:solidFill>
                <a:schemeClr val="accent2"/>
              </a:solidFill>
              <a:latin typeface="Times New Roman" panose="02020603050405020304" pitchFamily="18" charset="0"/>
              <a:ea typeface="宋体" panose="02010600030101010101" pitchFamily="2" charset="-122"/>
            </a:endParaRPr>
          </a:p>
          <a:p>
            <a:pPr>
              <a:buFontTx/>
              <a:buNone/>
            </a:pPr>
            <a:endParaRPr lang="en-US" altLang="zh-CN" sz="2800" dirty="0">
              <a:solidFill>
                <a:schemeClr val="accent2"/>
              </a:solidFill>
              <a:latin typeface="Times New Roman" panose="02020603050405020304" pitchFamily="18" charset="0"/>
              <a:ea typeface="宋体" panose="02010600030101010101" pitchFamily="2" charset="-122"/>
            </a:endParaRPr>
          </a:p>
          <a:p>
            <a:pPr>
              <a:buFontTx/>
              <a:buNone/>
            </a:pPr>
            <a:endParaRPr lang="en-US" altLang="zh-CN" sz="2800" dirty="0">
              <a:solidFill>
                <a:schemeClr val="accent2"/>
              </a:solidFill>
              <a:latin typeface="Times New Roman" panose="02020603050405020304" pitchFamily="18" charset="0"/>
              <a:ea typeface="宋体" panose="02010600030101010101" pitchFamily="2" charset="-122"/>
            </a:endParaRPr>
          </a:p>
        </p:txBody>
      </p:sp>
      <p:graphicFrame>
        <p:nvGraphicFramePr>
          <p:cNvPr id="8196" name="Object 4"/>
          <p:cNvGraphicFramePr>
            <a:graphicFrameLocks noGrp="1" noChangeAspect="1"/>
          </p:cNvGraphicFramePr>
          <p:nvPr>
            <p:ph sz="half" idx="2"/>
            <p:extLst>
              <p:ext uri="{D42A27DB-BD31-4B8C-83A1-F6EECF244321}">
                <p14:modId xmlns:p14="http://schemas.microsoft.com/office/powerpoint/2010/main" val="811101623"/>
              </p:ext>
            </p:extLst>
          </p:nvPr>
        </p:nvGraphicFramePr>
        <p:xfrm>
          <a:off x="633413" y="1295400"/>
          <a:ext cx="4903787" cy="4327525"/>
        </p:xfrm>
        <a:graphic>
          <a:graphicData uri="http://schemas.openxmlformats.org/presentationml/2006/ole">
            <mc:AlternateContent xmlns:mc="http://schemas.openxmlformats.org/markup-compatibility/2006">
              <mc:Choice xmlns:v="urn:schemas-microsoft-com:vml" Requires="v">
                <p:oleObj spid="_x0000_s1259" name="Equation" r:id="rId3" imgW="2590560" imgH="2286000" progId="Equation.DSMT4">
                  <p:embed/>
                </p:oleObj>
              </mc:Choice>
              <mc:Fallback>
                <p:oleObj name="Equation" r:id="rId3" imgW="2590560" imgH="2286000" progId="Equation.DSMT4">
                  <p:embed/>
                  <p:pic>
                    <p:nvPicPr>
                      <p:cNvPr id="8196" name="Object 4"/>
                      <p:cNvPicPr>
                        <a:picLocks noChangeAspect="1" noChangeArrowheads="1"/>
                      </p:cNvPicPr>
                      <p:nvPr/>
                    </p:nvPicPr>
                    <p:blipFill>
                      <a:blip r:embed="rId4"/>
                      <a:srcRect/>
                      <a:stretch>
                        <a:fillRect/>
                      </a:stretch>
                    </p:blipFill>
                    <p:spPr bwMode="auto">
                      <a:xfrm>
                        <a:off x="633413" y="1295400"/>
                        <a:ext cx="4903787" cy="432752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9" name="Rectangle 7"/>
          <p:cNvSpPr>
            <a:spLocks noChangeArrowheads="1"/>
          </p:cNvSpPr>
          <p:nvPr/>
        </p:nvSpPr>
        <p:spPr bwMode="auto">
          <a:xfrm>
            <a:off x="609600" y="5105400"/>
            <a:ext cx="4343400" cy="53340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0" name="Text Box 8"/>
          <p:cNvSpPr txBox="1">
            <a:spLocks noChangeArrowheads="1"/>
          </p:cNvSpPr>
          <p:nvPr/>
        </p:nvSpPr>
        <p:spPr bwMode="auto">
          <a:xfrm>
            <a:off x="5410200" y="5105400"/>
            <a:ext cx="3886200"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i="1" u="sng">
                <a:solidFill>
                  <a:schemeClr val="accent2"/>
                </a:solidFill>
                <a:latin typeface="Times New Roman" panose="02020603050405020304" pitchFamily="18" charset="0"/>
                <a:ea typeface="宋体" panose="02010600030101010101" pitchFamily="2" charset="-122"/>
              </a:rPr>
              <a:t>Laplacian difference equation.</a:t>
            </a:r>
          </a:p>
          <a:p>
            <a:pPr>
              <a:spcBef>
                <a:spcPct val="50000"/>
              </a:spcBef>
            </a:pPr>
            <a:r>
              <a:rPr lang="en-US" altLang="zh-CN" sz="2400" b="1">
                <a:solidFill>
                  <a:schemeClr val="accent2"/>
                </a:solidFill>
                <a:latin typeface="Times New Roman" panose="02020603050405020304" pitchFamily="18" charset="0"/>
                <a:ea typeface="宋体" panose="02010600030101010101" pitchFamily="2" charset="-122"/>
              </a:rPr>
              <a:t>Holds for all interior points</a:t>
            </a:r>
          </a:p>
        </p:txBody>
      </p:sp>
      <p:sp>
        <p:nvSpPr>
          <p:cNvPr id="8201" name="Line 9"/>
          <p:cNvSpPr>
            <a:spLocks noChangeShapeType="1"/>
          </p:cNvSpPr>
          <p:nvPr/>
        </p:nvSpPr>
        <p:spPr bwMode="auto">
          <a:xfrm flipH="1" flipV="1">
            <a:off x="4953000" y="5257800"/>
            <a:ext cx="381000" cy="1524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2" name="Rectangle 10"/>
          <p:cNvSpPr>
            <a:spLocks noChangeArrowheads="1"/>
          </p:cNvSpPr>
          <p:nvPr/>
        </p:nvSpPr>
        <p:spPr bwMode="auto">
          <a:xfrm>
            <a:off x="609600" y="1295400"/>
            <a:ext cx="2438400" cy="838200"/>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3" name="Text Box 11"/>
          <p:cNvSpPr txBox="1">
            <a:spLocks noChangeArrowheads="1"/>
          </p:cNvSpPr>
          <p:nvPr/>
        </p:nvSpPr>
        <p:spPr bwMode="auto">
          <a:xfrm>
            <a:off x="3200400" y="16764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i="1">
                <a:solidFill>
                  <a:srgbClr val="FF3300"/>
                </a:solidFill>
                <a:latin typeface="Times New Roman" panose="02020603050405020304" pitchFamily="18" charset="0"/>
                <a:ea typeface="宋体" panose="02010600030101010101" pitchFamily="2" charset="-122"/>
              </a:rPr>
              <a:t>Laplace Equation</a:t>
            </a:r>
          </a:p>
        </p:txBody>
      </p:sp>
      <p:sp>
        <p:nvSpPr>
          <p:cNvPr id="8204" name="Text Box 12"/>
          <p:cNvSpPr txBox="1">
            <a:spLocks noChangeArrowheads="1"/>
          </p:cNvSpPr>
          <p:nvPr/>
        </p:nvSpPr>
        <p:spPr bwMode="auto">
          <a:xfrm>
            <a:off x="3810000" y="2286000"/>
            <a:ext cx="21336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i="1">
                <a:solidFill>
                  <a:schemeClr val="accent2"/>
                </a:solidFill>
                <a:latin typeface="Times New Roman" panose="02020603050405020304" pitchFamily="18" charset="0"/>
                <a:ea typeface="宋体" panose="02010600030101010101" pitchFamily="2" charset="-122"/>
              </a:rPr>
              <a:t>O[</a:t>
            </a:r>
            <a:r>
              <a:rPr lang="en-US" altLang="zh-CN" sz="2000" i="1">
                <a:solidFill>
                  <a:schemeClr val="accent2"/>
                </a:solidFill>
                <a:latin typeface="Symbol" panose="05050102010706020507" pitchFamily="18" charset="2"/>
                <a:ea typeface="宋体" panose="02010600030101010101" pitchFamily="2" charset="-122"/>
              </a:rPr>
              <a:t>D</a:t>
            </a:r>
            <a:r>
              <a:rPr lang="en-US" altLang="zh-CN" sz="2000" i="1">
                <a:solidFill>
                  <a:schemeClr val="accent2"/>
                </a:solidFill>
                <a:latin typeface="Times New Roman" panose="02020603050405020304" pitchFamily="18" charset="0"/>
                <a:ea typeface="宋体" panose="02010600030101010101" pitchFamily="2" charset="-122"/>
              </a:rPr>
              <a:t>(x)</a:t>
            </a:r>
            <a:r>
              <a:rPr lang="en-US" altLang="zh-CN" sz="2000" i="1" baseline="30000">
                <a:solidFill>
                  <a:schemeClr val="accent2"/>
                </a:solidFill>
                <a:latin typeface="Times New Roman" panose="02020603050405020304" pitchFamily="18" charset="0"/>
                <a:ea typeface="宋体" panose="02010600030101010101" pitchFamily="2" charset="-122"/>
              </a:rPr>
              <a:t>2</a:t>
            </a:r>
            <a:r>
              <a:rPr lang="en-US" altLang="zh-CN" sz="2000" i="1">
                <a:solidFill>
                  <a:schemeClr val="accent2"/>
                </a:solidFill>
                <a:latin typeface="Times New Roman" panose="02020603050405020304" pitchFamily="18" charset="0"/>
                <a:ea typeface="宋体" panose="02010600030101010101" pitchFamily="2" charset="-122"/>
              </a:rPr>
              <a:t>]</a:t>
            </a:r>
          </a:p>
          <a:p>
            <a:pPr>
              <a:spcBef>
                <a:spcPct val="50000"/>
              </a:spcBef>
            </a:pPr>
            <a:endParaRPr lang="en-US" altLang="zh-CN" sz="2000" i="1">
              <a:solidFill>
                <a:schemeClr val="accent2"/>
              </a:solidFill>
              <a:latin typeface="Times New Roman" panose="02020603050405020304" pitchFamily="18" charset="0"/>
              <a:ea typeface="宋体" panose="02010600030101010101" pitchFamily="2" charset="-122"/>
            </a:endParaRPr>
          </a:p>
          <a:p>
            <a:pPr>
              <a:spcBef>
                <a:spcPct val="50000"/>
              </a:spcBef>
            </a:pPr>
            <a:r>
              <a:rPr lang="en-US" altLang="zh-CN" sz="2000" i="1">
                <a:solidFill>
                  <a:schemeClr val="accent2"/>
                </a:solidFill>
                <a:latin typeface="Times New Roman" panose="02020603050405020304" pitchFamily="18" charset="0"/>
                <a:ea typeface="宋体" panose="02010600030101010101" pitchFamily="2" charset="-122"/>
              </a:rPr>
              <a:t>O[</a:t>
            </a:r>
            <a:r>
              <a:rPr lang="en-US" altLang="zh-CN" sz="2000" i="1">
                <a:solidFill>
                  <a:schemeClr val="accent2"/>
                </a:solidFill>
                <a:latin typeface="Symbol" panose="05050102010706020507" pitchFamily="18" charset="2"/>
                <a:ea typeface="宋体" panose="02010600030101010101" pitchFamily="2" charset="-122"/>
              </a:rPr>
              <a:t>D</a:t>
            </a:r>
            <a:r>
              <a:rPr lang="en-US" altLang="zh-CN" sz="2000" i="1">
                <a:solidFill>
                  <a:schemeClr val="accent2"/>
                </a:solidFill>
                <a:latin typeface="Times New Roman" panose="02020603050405020304" pitchFamily="18" charset="0"/>
                <a:ea typeface="宋体" panose="02010600030101010101" pitchFamily="2" charset="-122"/>
              </a:rPr>
              <a:t>(y)</a:t>
            </a:r>
            <a:r>
              <a:rPr lang="en-US" altLang="zh-CN" sz="2000" i="1" baseline="30000">
                <a:solidFill>
                  <a:schemeClr val="accent2"/>
                </a:solidFill>
                <a:latin typeface="Times New Roman" panose="02020603050405020304" pitchFamily="18" charset="0"/>
                <a:ea typeface="宋体" panose="02010600030101010101" pitchFamily="2" charset="-122"/>
              </a:rPr>
              <a:t>2</a:t>
            </a:r>
            <a:r>
              <a:rPr lang="en-US" altLang="zh-CN" sz="2000" i="1">
                <a:solidFill>
                  <a:schemeClr val="accent2"/>
                </a:solidFill>
                <a:latin typeface="Times New Roman" panose="02020603050405020304" pitchFamily="18" charset="0"/>
                <a:ea typeface="宋体" panose="02010600030101010101" pitchFamily="2" charset="-122"/>
              </a:rPr>
              <a:t>]</a:t>
            </a:r>
          </a:p>
        </p:txBody>
      </p:sp>
    </p:spTree>
    <p:extLst>
      <p:ext uri="{BB962C8B-B14F-4D97-AF65-F5344CB8AC3E}">
        <p14:creationId xmlns:p14="http://schemas.microsoft.com/office/powerpoint/2010/main" val="3143656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Fig290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295400" y="685800"/>
            <a:ext cx="6553200" cy="5486400"/>
          </a:xfrm>
          <a:noFill/>
          <a:ln/>
        </p:spPr>
      </p:pic>
    </p:spTree>
    <p:extLst>
      <p:ext uri="{BB962C8B-B14F-4D97-AF65-F5344CB8AC3E}">
        <p14:creationId xmlns:p14="http://schemas.microsoft.com/office/powerpoint/2010/main" val="2782724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CN">
                <a:latin typeface="Times New Roman" panose="02020603050405020304" pitchFamily="18" charset="0"/>
                <a:ea typeface="宋体" panose="02010600030101010101" pitchFamily="2" charset="-122"/>
              </a:rPr>
              <a:t> </a:t>
            </a:r>
          </a:p>
        </p:txBody>
      </p:sp>
      <p:sp>
        <p:nvSpPr>
          <p:cNvPr id="10243" name="Rectangle 3"/>
          <p:cNvSpPr>
            <a:spLocks noGrp="1" noChangeArrowheads="1"/>
          </p:cNvSpPr>
          <p:nvPr>
            <p:ph type="body" sz="half" idx="1"/>
          </p:nvPr>
        </p:nvSpPr>
        <p:spPr>
          <a:xfrm>
            <a:off x="457200" y="685800"/>
            <a:ext cx="8077200" cy="5715000"/>
          </a:xfrm>
        </p:spPr>
        <p:txBody>
          <a:bodyPr/>
          <a:lstStyle/>
          <a:p>
            <a:r>
              <a:rPr lang="en-US" altLang="zh-CN" sz="2400" dirty="0">
                <a:latin typeface="Times New Roman" panose="02020603050405020304" pitchFamily="18" charset="0"/>
                <a:ea typeface="宋体" panose="02010600030101010101" pitchFamily="2" charset="-122"/>
              </a:rPr>
              <a:t>In addition, boundary conditions along the edges must be specified to obtain a unique solution.</a:t>
            </a:r>
          </a:p>
          <a:p>
            <a:r>
              <a:rPr lang="en-US" altLang="zh-CN" sz="2400" dirty="0">
                <a:latin typeface="Times New Roman" panose="02020603050405020304" pitchFamily="18" charset="0"/>
                <a:ea typeface="宋体" panose="02010600030101010101" pitchFamily="2" charset="-122"/>
              </a:rPr>
              <a:t>The simplest case is where the temperature at the boundary is set at a fixed value, </a:t>
            </a:r>
            <a:r>
              <a:rPr lang="en-US" altLang="zh-CN" sz="2400" i="1" dirty="0" err="1">
                <a:solidFill>
                  <a:schemeClr val="accent2"/>
                </a:solidFill>
                <a:latin typeface="Times New Roman" panose="02020603050405020304" pitchFamily="18" charset="0"/>
                <a:ea typeface="宋体" panose="02010600030101010101" pitchFamily="2" charset="-122"/>
              </a:rPr>
              <a:t>Dirichlet</a:t>
            </a:r>
            <a:r>
              <a:rPr lang="en-US" altLang="zh-CN" sz="2400" i="1" dirty="0">
                <a:solidFill>
                  <a:schemeClr val="accent2"/>
                </a:solidFill>
                <a:latin typeface="Times New Roman" panose="02020603050405020304" pitchFamily="18" charset="0"/>
                <a:ea typeface="宋体" panose="02010600030101010101" pitchFamily="2" charset="-122"/>
              </a:rPr>
              <a:t> boundary condition</a:t>
            </a:r>
            <a:r>
              <a:rPr lang="en-US" altLang="zh-CN" sz="2400" dirty="0">
                <a:latin typeface="Times New Roman" panose="02020603050405020304" pitchFamily="18" charset="0"/>
                <a:ea typeface="宋体" panose="02010600030101010101" pitchFamily="2" charset="-122"/>
              </a:rPr>
              <a:t>.</a:t>
            </a:r>
          </a:p>
          <a:p>
            <a:r>
              <a:rPr lang="en-US" altLang="zh-CN" sz="2400" dirty="0">
                <a:latin typeface="Times New Roman" panose="02020603050405020304" pitchFamily="18" charset="0"/>
                <a:ea typeface="宋体" panose="02010600030101010101" pitchFamily="2" charset="-122"/>
              </a:rPr>
              <a:t>A balance for node (1,1) is:</a:t>
            </a:r>
          </a:p>
          <a:p>
            <a:endParaRPr lang="en-US" altLang="zh-CN" sz="2400" dirty="0">
              <a:latin typeface="Times New Roman" panose="02020603050405020304" pitchFamily="18" charset="0"/>
              <a:ea typeface="宋体" panose="02010600030101010101" pitchFamily="2" charset="-122"/>
            </a:endParaRPr>
          </a:p>
          <a:p>
            <a:endParaRPr lang="en-US" altLang="zh-CN" sz="2400" dirty="0">
              <a:latin typeface="Times New Roman" panose="02020603050405020304" pitchFamily="18" charset="0"/>
              <a:ea typeface="宋体" panose="02010600030101010101" pitchFamily="2" charset="-122"/>
            </a:endParaRPr>
          </a:p>
          <a:p>
            <a:endParaRPr lang="en-US" altLang="zh-CN" sz="2400" dirty="0">
              <a:latin typeface="Times New Roman" panose="02020603050405020304" pitchFamily="18" charset="0"/>
              <a:ea typeface="宋体" panose="02010600030101010101" pitchFamily="2" charset="-122"/>
            </a:endParaRPr>
          </a:p>
          <a:p>
            <a:endParaRPr lang="en-US" altLang="zh-CN" sz="2400" dirty="0">
              <a:latin typeface="Times New Roman" panose="02020603050405020304" pitchFamily="18" charset="0"/>
              <a:ea typeface="宋体" panose="02010600030101010101" pitchFamily="2" charset="-122"/>
            </a:endParaRPr>
          </a:p>
          <a:p>
            <a:endParaRPr lang="en-US" altLang="zh-CN" sz="2400" dirty="0">
              <a:latin typeface="Times New Roman" panose="02020603050405020304" pitchFamily="18" charset="0"/>
              <a:ea typeface="宋体" panose="02010600030101010101" pitchFamily="2" charset="-122"/>
            </a:endParaRPr>
          </a:p>
          <a:p>
            <a:r>
              <a:rPr lang="en-US" altLang="zh-CN" sz="2400" dirty="0">
                <a:latin typeface="Times New Roman" panose="02020603050405020304" pitchFamily="18" charset="0"/>
                <a:ea typeface="宋体" panose="02010600030101010101" pitchFamily="2" charset="-122"/>
              </a:rPr>
              <a:t>Similar equations can be developed for other interior points to result in a set of simultaneous equations.</a:t>
            </a:r>
            <a:endParaRPr lang="en-US" altLang="zh-CN" sz="2400" i="1" dirty="0">
              <a:latin typeface="Times New Roman" panose="02020603050405020304" pitchFamily="18" charset="0"/>
              <a:ea typeface="宋体" panose="02010600030101010101" pitchFamily="2" charset="-122"/>
            </a:endParaRPr>
          </a:p>
        </p:txBody>
      </p:sp>
      <p:graphicFrame>
        <p:nvGraphicFramePr>
          <p:cNvPr id="10244" name="Object 4"/>
          <p:cNvGraphicFramePr>
            <a:graphicFrameLocks noGrp="1" noChangeAspect="1"/>
          </p:cNvGraphicFramePr>
          <p:nvPr>
            <p:ph sz="half" idx="2"/>
            <p:extLst>
              <p:ext uri="{D42A27DB-BD31-4B8C-83A1-F6EECF244321}">
                <p14:modId xmlns:p14="http://schemas.microsoft.com/office/powerpoint/2010/main" val="516086168"/>
              </p:ext>
            </p:extLst>
          </p:nvPr>
        </p:nvGraphicFramePr>
        <p:xfrm>
          <a:off x="623888" y="2852738"/>
          <a:ext cx="3630612" cy="1951037"/>
        </p:xfrm>
        <a:graphic>
          <a:graphicData uri="http://schemas.openxmlformats.org/presentationml/2006/ole">
            <mc:AlternateContent xmlns:mc="http://schemas.openxmlformats.org/markup-compatibility/2006">
              <mc:Choice xmlns:v="urn:schemas-microsoft-com:vml" Requires="v">
                <p:oleObj spid="_x0000_s2458" name="Equation" r:id="rId3" imgW="1701720" imgH="914400" progId="Equation.DSMT4">
                  <p:embed/>
                </p:oleObj>
              </mc:Choice>
              <mc:Fallback>
                <p:oleObj name="Equation" r:id="rId3" imgW="1701720" imgH="914400" progId="Equation.DSMT4">
                  <p:embed/>
                  <p:pic>
                    <p:nvPicPr>
                      <p:cNvPr id="10244" name="Object 4"/>
                      <p:cNvPicPr>
                        <a:picLocks noChangeAspect="1" noChangeArrowheads="1"/>
                      </p:cNvPicPr>
                      <p:nvPr/>
                    </p:nvPicPr>
                    <p:blipFill>
                      <a:blip r:embed="rId4"/>
                      <a:srcRect/>
                      <a:stretch>
                        <a:fillRect/>
                      </a:stretch>
                    </p:blipFill>
                    <p:spPr bwMode="auto">
                      <a:xfrm>
                        <a:off x="623888" y="2852738"/>
                        <a:ext cx="3630612" cy="1951037"/>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1677184708"/>
              </p:ext>
            </p:extLst>
          </p:nvPr>
        </p:nvGraphicFramePr>
        <p:xfrm>
          <a:off x="4788024" y="3452019"/>
          <a:ext cx="4086225" cy="457200"/>
        </p:xfrm>
        <a:graphic>
          <a:graphicData uri="http://schemas.openxmlformats.org/presentationml/2006/ole">
            <mc:AlternateContent xmlns:mc="http://schemas.openxmlformats.org/markup-compatibility/2006">
              <mc:Choice xmlns:v="urn:schemas-microsoft-com:vml" Requires="v">
                <p:oleObj spid="_x0000_s2459" name="Equation" r:id="rId5" imgW="2158920" imgH="241200" progId="Equation.DSMT4">
                  <p:embed/>
                </p:oleObj>
              </mc:Choice>
              <mc:Fallback>
                <p:oleObj name="Equation" r:id="rId5" imgW="2158920" imgH="241200" progId="Equation.DSMT4">
                  <p:embed/>
                  <p:pic>
                    <p:nvPicPr>
                      <p:cNvPr id="8196" name="Object 4"/>
                      <p:cNvPicPr>
                        <a:picLocks noChangeAspect="1" noChangeArrowheads="1"/>
                      </p:cNvPicPr>
                      <p:nvPr/>
                    </p:nvPicPr>
                    <p:blipFill>
                      <a:blip r:embed="rId6"/>
                      <a:srcRect/>
                      <a:stretch>
                        <a:fillRect/>
                      </a:stretch>
                    </p:blipFill>
                    <p:spPr bwMode="auto">
                      <a:xfrm>
                        <a:off x="4788024" y="3452019"/>
                        <a:ext cx="4086225" cy="4572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左箭头 3"/>
          <p:cNvSpPr/>
          <p:nvPr/>
        </p:nvSpPr>
        <p:spPr>
          <a:xfrm>
            <a:off x="4279776" y="3582715"/>
            <a:ext cx="432048" cy="2457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7260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80" name="Object 4"/>
          <p:cNvGraphicFramePr>
            <a:graphicFrameLocks noGrp="1" noChangeAspect="1"/>
          </p:cNvGraphicFramePr>
          <p:nvPr>
            <p:ph idx="1"/>
          </p:nvPr>
        </p:nvGraphicFramePr>
        <p:xfrm>
          <a:off x="533400" y="2133600"/>
          <a:ext cx="8077200" cy="4025900"/>
        </p:xfrm>
        <a:graphic>
          <a:graphicData uri="http://schemas.openxmlformats.org/presentationml/2006/ole">
            <mc:AlternateContent xmlns:mc="http://schemas.openxmlformats.org/markup-compatibility/2006">
              <mc:Choice xmlns:v="urn:schemas-microsoft-com:vml" Requires="v">
                <p:oleObj spid="_x0000_s3307" name="Equation" r:id="rId3" imgW="4800600" imgH="2057400" progId="Equation.3">
                  <p:embed/>
                </p:oleObj>
              </mc:Choice>
              <mc:Fallback>
                <p:oleObj name="Equation" r:id="rId3" imgW="4800600" imgH="2057400" progId="Equation.3">
                  <p:embed/>
                  <p:pic>
                    <p:nvPicPr>
                      <p:cNvPr id="245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133600"/>
                        <a:ext cx="8077200" cy="40259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3" name="Text Box 7"/>
          <p:cNvSpPr txBox="1">
            <a:spLocks noChangeArrowheads="1"/>
          </p:cNvSpPr>
          <p:nvPr/>
        </p:nvSpPr>
        <p:spPr bwMode="auto">
          <a:xfrm>
            <a:off x="457200" y="914400"/>
            <a:ext cx="8077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zh-CN" sz="2400">
                <a:latin typeface="Times New Roman" panose="02020603050405020304" pitchFamily="18" charset="0"/>
                <a:ea typeface="宋体" panose="02010600030101010101" pitchFamily="2" charset="-122"/>
              </a:rPr>
              <a:t> The result is a set of nine simultaneous equations with nine unknowns:</a:t>
            </a:r>
          </a:p>
        </p:txBody>
      </p:sp>
    </p:spTree>
    <p:extLst>
      <p:ext uri="{BB962C8B-B14F-4D97-AF65-F5344CB8AC3E}">
        <p14:creationId xmlns:p14="http://schemas.microsoft.com/office/powerpoint/2010/main" val="1554336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ltLang="zh-CN" sz="3600" dirty="0">
                <a:latin typeface="Times New Roman" panose="02020603050405020304" pitchFamily="18" charset="0"/>
              </a:rPr>
              <a:t>Derivative Boundary Conditions</a:t>
            </a:r>
            <a:endParaRPr lang="en-US" altLang="zh-CN" sz="3600" dirty="0">
              <a:latin typeface="Times New Roman" panose="02020603050405020304" pitchFamily="18" charset="0"/>
              <a:ea typeface="宋体" panose="02010600030101010101" pitchFamily="2" charset="-122"/>
            </a:endParaRPr>
          </a:p>
        </p:txBody>
      </p:sp>
      <p:sp>
        <p:nvSpPr>
          <p:cNvPr id="14339" name="Rectangle 3"/>
          <p:cNvSpPr>
            <a:spLocks noGrp="1" noChangeArrowheads="1"/>
          </p:cNvSpPr>
          <p:nvPr>
            <p:ph type="body" idx="1"/>
          </p:nvPr>
        </p:nvSpPr>
        <p:spPr/>
        <p:txBody>
          <a:bodyPr/>
          <a:lstStyle/>
          <a:p>
            <a:r>
              <a:rPr lang="en-US" altLang="zh-CN" sz="2800" dirty="0">
                <a:latin typeface="Times New Roman" panose="02020603050405020304" pitchFamily="18" charset="0"/>
                <a:ea typeface="宋体" panose="02010600030101010101" pitchFamily="2" charset="-122"/>
              </a:rPr>
              <a:t>Some problems involve boundaries at which the derivative is specified and boundaries that are irregularly shaped.</a:t>
            </a:r>
          </a:p>
          <a:p>
            <a:pPr>
              <a:buFontTx/>
              <a:buNone/>
            </a:pPr>
            <a:endParaRPr lang="en-US" altLang="zh-CN" sz="2800" dirty="0">
              <a:latin typeface="Times New Roman" panose="02020603050405020304" pitchFamily="18" charset="0"/>
              <a:ea typeface="宋体" panose="02010600030101010101" pitchFamily="2" charset="-122"/>
            </a:endParaRPr>
          </a:p>
          <a:p>
            <a:r>
              <a:rPr lang="en-US" altLang="zh-CN" sz="2800" dirty="0">
                <a:latin typeface="Times New Roman" panose="02020603050405020304" pitchFamily="18" charset="0"/>
                <a:ea typeface="宋体" panose="02010600030101010101" pitchFamily="2" charset="-122"/>
              </a:rPr>
              <a:t>Known as a </a:t>
            </a:r>
            <a:r>
              <a:rPr lang="en-US" altLang="zh-CN" sz="2800" i="1" dirty="0">
                <a:solidFill>
                  <a:schemeClr val="accent2"/>
                </a:solidFill>
                <a:latin typeface="Times New Roman" panose="02020603050405020304" pitchFamily="18" charset="0"/>
                <a:ea typeface="宋体" panose="02010600030101010101" pitchFamily="2" charset="-122"/>
              </a:rPr>
              <a:t>Neumann boundary condition</a:t>
            </a:r>
            <a:r>
              <a:rPr lang="en-US" altLang="zh-CN" sz="2800" dirty="0">
                <a:latin typeface="Times New Roman" panose="02020603050405020304" pitchFamily="18" charset="0"/>
                <a:ea typeface="宋体" panose="02010600030101010101" pitchFamily="2" charset="-122"/>
              </a:rPr>
              <a:t>.</a:t>
            </a:r>
          </a:p>
          <a:p>
            <a:r>
              <a:rPr lang="en-US" altLang="zh-CN" sz="2800" dirty="0">
                <a:latin typeface="Times New Roman" panose="02020603050405020304" pitchFamily="18" charset="0"/>
                <a:ea typeface="宋体" panose="02010600030101010101" pitchFamily="2" charset="-122"/>
              </a:rPr>
              <a:t>For the heated plate problem, heat flux is specified at the boundary, rather than the temperature.</a:t>
            </a:r>
          </a:p>
          <a:p>
            <a:r>
              <a:rPr lang="en-US" altLang="zh-CN" sz="2800" dirty="0">
                <a:latin typeface="Times New Roman" panose="02020603050405020304" pitchFamily="18" charset="0"/>
                <a:ea typeface="宋体" panose="02010600030101010101" pitchFamily="2" charset="-122"/>
              </a:rPr>
              <a:t>If the edge is insulated, this derivative becomes zero.</a:t>
            </a:r>
          </a:p>
        </p:txBody>
      </p:sp>
    </p:spTree>
    <p:extLst>
      <p:ext uri="{BB962C8B-B14F-4D97-AF65-F5344CB8AC3E}">
        <p14:creationId xmlns:p14="http://schemas.microsoft.com/office/powerpoint/2010/main" val="3006721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043608" y="836712"/>
            <a:ext cx="3314700" cy="4848225"/>
          </a:xfrm>
          <a:prstGeom prst="rect">
            <a:avLst/>
          </a:prstGeom>
        </p:spPr>
      </p:pic>
      <p:graphicFrame>
        <p:nvGraphicFramePr>
          <p:cNvPr id="6" name="Object 3"/>
          <p:cNvGraphicFramePr>
            <a:graphicFrameLocks noChangeAspect="1"/>
          </p:cNvGraphicFramePr>
          <p:nvPr>
            <p:extLst>
              <p:ext uri="{D42A27DB-BD31-4B8C-83A1-F6EECF244321}">
                <p14:modId xmlns:p14="http://schemas.microsoft.com/office/powerpoint/2010/main" val="4090142302"/>
              </p:ext>
            </p:extLst>
          </p:nvPr>
        </p:nvGraphicFramePr>
        <p:xfrm>
          <a:off x="4572000" y="2060848"/>
          <a:ext cx="4171950" cy="1355725"/>
        </p:xfrm>
        <a:graphic>
          <a:graphicData uri="http://schemas.openxmlformats.org/presentationml/2006/ole">
            <mc:AlternateContent xmlns:mc="http://schemas.openxmlformats.org/markup-compatibility/2006">
              <mc:Choice xmlns:v="urn:schemas-microsoft-com:vml" Requires="v">
                <p:oleObj spid="_x0000_s68670" name="Equation" r:id="rId4" imgW="2031840" imgH="660240" progId="Equation.DSMT4">
                  <p:embed/>
                </p:oleObj>
              </mc:Choice>
              <mc:Fallback>
                <p:oleObj name="Equation" r:id="rId4" imgW="2031840" imgH="660240" progId="Equation.DSMT4">
                  <p:embed/>
                  <p:pic>
                    <p:nvPicPr>
                      <p:cNvPr id="3" name="Object 3"/>
                      <p:cNvPicPr>
                        <a:picLocks noChangeAspect="1" noChangeArrowheads="1"/>
                      </p:cNvPicPr>
                      <p:nvPr/>
                    </p:nvPicPr>
                    <p:blipFill>
                      <a:blip r:embed="rId5"/>
                      <a:srcRect/>
                      <a:stretch>
                        <a:fillRect/>
                      </a:stretch>
                    </p:blipFill>
                    <p:spPr bwMode="auto">
                      <a:xfrm>
                        <a:off x="4572000" y="2060848"/>
                        <a:ext cx="4171950" cy="135572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文本框 4"/>
          <p:cNvSpPr txBox="1"/>
          <p:nvPr/>
        </p:nvSpPr>
        <p:spPr>
          <a:xfrm>
            <a:off x="5436096" y="692696"/>
            <a:ext cx="1540806" cy="523220"/>
          </a:xfrm>
          <a:prstGeom prst="rect">
            <a:avLst/>
          </a:prstGeom>
          <a:noFill/>
        </p:spPr>
        <p:txBody>
          <a:bodyPr wrap="none" rtlCol="0">
            <a:spAutoFit/>
          </a:bodyPr>
          <a:lstStyle/>
          <a:p>
            <a:r>
              <a:rPr lang="en-US" altLang="zh-CN" dirty="0"/>
              <a:t>Method-I</a:t>
            </a:r>
            <a:endParaRPr lang="zh-CN" altLang="en-US" dirty="0"/>
          </a:p>
        </p:txBody>
      </p:sp>
    </p:spTree>
    <p:extLst>
      <p:ext uri="{BB962C8B-B14F-4D97-AF65-F5344CB8AC3E}">
        <p14:creationId xmlns:p14="http://schemas.microsoft.com/office/powerpoint/2010/main" val="3319432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Fig2907"/>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371600" y="1034752"/>
            <a:ext cx="6248400" cy="5562600"/>
          </a:xfrm>
          <a:noFill/>
          <a:ln/>
        </p:spPr>
      </p:pic>
      <p:sp>
        <p:nvSpPr>
          <p:cNvPr id="2" name="矩形 1"/>
          <p:cNvSpPr/>
          <p:nvPr/>
        </p:nvSpPr>
        <p:spPr>
          <a:xfrm>
            <a:off x="1619672" y="3129880"/>
            <a:ext cx="1789272" cy="523220"/>
          </a:xfrm>
          <a:prstGeom prst="rect">
            <a:avLst/>
          </a:prstGeom>
        </p:spPr>
        <p:txBody>
          <a:bodyPr wrap="none">
            <a:spAutoFit/>
          </a:bodyPr>
          <a:lstStyle/>
          <a:p>
            <a:r>
              <a:rPr lang="en-US" altLang="zh-CN" dirty="0"/>
              <a:t>ghost point</a:t>
            </a:r>
            <a:endParaRPr lang="zh-CN" altLang="en-US" dirty="0"/>
          </a:p>
        </p:txBody>
      </p:sp>
      <p:sp>
        <p:nvSpPr>
          <p:cNvPr id="4" name="文本框 3"/>
          <p:cNvSpPr txBox="1"/>
          <p:nvPr/>
        </p:nvSpPr>
        <p:spPr>
          <a:xfrm>
            <a:off x="1043608" y="393576"/>
            <a:ext cx="1661032" cy="523220"/>
          </a:xfrm>
          <a:prstGeom prst="rect">
            <a:avLst/>
          </a:prstGeom>
          <a:noFill/>
        </p:spPr>
        <p:txBody>
          <a:bodyPr wrap="none" rtlCol="0">
            <a:spAutoFit/>
          </a:bodyPr>
          <a:lstStyle/>
          <a:p>
            <a:r>
              <a:rPr lang="en-US" altLang="zh-CN" dirty="0"/>
              <a:t>Method-II</a:t>
            </a:r>
            <a:endParaRPr lang="zh-CN" altLang="en-US" dirty="0"/>
          </a:p>
        </p:txBody>
      </p:sp>
    </p:spTree>
    <p:extLst>
      <p:ext uri="{BB962C8B-B14F-4D97-AF65-F5344CB8AC3E}">
        <p14:creationId xmlns:p14="http://schemas.microsoft.com/office/powerpoint/2010/main" val="3997847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609600"/>
            <a:ext cx="8153400" cy="55165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buFontTx/>
              <a:buNone/>
            </a:pPr>
            <a:endParaRPr lang="en-US" altLang="zh-CN" sz="2800">
              <a:solidFill>
                <a:schemeClr val="accent2"/>
              </a:solidFill>
              <a:latin typeface="Times New Roman" panose="02020603050405020304" pitchFamily="18" charset="0"/>
              <a:ea typeface="宋体" panose="02010600030101010101" pitchFamily="2" charset="-122"/>
            </a:endParaRPr>
          </a:p>
          <a:p>
            <a:pPr fontAlgn="auto">
              <a:spcAft>
                <a:spcPts val="0"/>
              </a:spcAft>
              <a:buFontTx/>
              <a:buNone/>
            </a:pPr>
            <a:endParaRPr lang="en-US" altLang="zh-CN" sz="2800">
              <a:solidFill>
                <a:schemeClr val="accent2"/>
              </a:solidFill>
              <a:latin typeface="Times New Roman" panose="02020603050405020304" pitchFamily="18" charset="0"/>
              <a:ea typeface="宋体" panose="02010600030101010101" pitchFamily="2" charset="-122"/>
            </a:endParaRPr>
          </a:p>
          <a:p>
            <a:pPr fontAlgn="auto">
              <a:spcAft>
                <a:spcPts val="0"/>
              </a:spcAft>
              <a:buFontTx/>
              <a:buNone/>
            </a:pPr>
            <a:endParaRPr lang="en-US" altLang="zh-CN" sz="2800">
              <a:solidFill>
                <a:schemeClr val="accent2"/>
              </a:solidFill>
              <a:latin typeface="Times New Roman" panose="02020603050405020304" pitchFamily="18" charset="0"/>
              <a:ea typeface="宋体" panose="02010600030101010101" pitchFamily="2" charset="-122"/>
            </a:endParaRPr>
          </a:p>
        </p:txBody>
      </p:sp>
      <p:graphicFrame>
        <p:nvGraphicFramePr>
          <p:cNvPr id="3" name="Object 3"/>
          <p:cNvGraphicFramePr>
            <a:graphicFrameLocks noChangeAspect="1"/>
          </p:cNvGraphicFramePr>
          <p:nvPr/>
        </p:nvGraphicFramePr>
        <p:xfrm>
          <a:off x="609600" y="762000"/>
          <a:ext cx="4953000" cy="3076575"/>
        </p:xfrm>
        <a:graphic>
          <a:graphicData uri="http://schemas.openxmlformats.org/presentationml/2006/ole">
            <mc:AlternateContent xmlns:mc="http://schemas.openxmlformats.org/markup-compatibility/2006">
              <mc:Choice xmlns:v="urn:schemas-microsoft-com:vml" Requires="v">
                <p:oleObj spid="_x0000_s61525" name="Equation" r:id="rId3" imgW="2412720" imgH="1498320" progId="Equation.3">
                  <p:embed/>
                </p:oleObj>
              </mc:Choice>
              <mc:Fallback>
                <p:oleObj name="Equation" r:id="rId3" imgW="2412720" imgH="1498320" progId="Equation.3">
                  <p:embed/>
                  <p:pic>
                    <p:nvPicPr>
                      <p:cNvPr id="1741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762000"/>
                        <a:ext cx="4953000" cy="30765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10"/>
          <p:cNvSpPr txBox="1">
            <a:spLocks noChangeArrowheads="1"/>
          </p:cNvSpPr>
          <p:nvPr/>
        </p:nvSpPr>
        <p:spPr bwMode="auto">
          <a:xfrm>
            <a:off x="609600" y="4191000"/>
            <a:ext cx="81534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zh-CN" sz="2800">
                <a:latin typeface="Times New Roman" panose="02020603050405020304" pitchFamily="18" charset="0"/>
                <a:ea typeface="宋体" panose="02010600030101010101" pitchFamily="2" charset="-122"/>
              </a:rPr>
              <a:t>Thus, the derivative has been incorporated into the balance.</a:t>
            </a:r>
          </a:p>
          <a:p>
            <a:pPr>
              <a:spcBef>
                <a:spcPct val="50000"/>
              </a:spcBef>
              <a:buFontTx/>
              <a:buChar char="•"/>
            </a:pPr>
            <a:r>
              <a:rPr lang="en-US" altLang="zh-CN" sz="2800">
                <a:latin typeface="Times New Roman" panose="02020603050405020304" pitchFamily="18" charset="0"/>
                <a:ea typeface="宋体" panose="02010600030101010101" pitchFamily="2" charset="-122"/>
              </a:rPr>
              <a:t>Similar relationships can be developed for derivative boundary conditions at the other edges.</a:t>
            </a:r>
          </a:p>
        </p:txBody>
      </p:sp>
    </p:spTree>
    <p:extLst>
      <p:ext uri="{BB962C8B-B14F-4D97-AF65-F5344CB8AC3E}">
        <p14:creationId xmlns:p14="http://schemas.microsoft.com/office/powerpoint/2010/main" val="427462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800" y="381000"/>
            <a:ext cx="7772400" cy="914400"/>
          </a:xfrm>
        </p:spPr>
        <p:txBody>
          <a:bodyPr>
            <a:normAutofit fontScale="90000"/>
          </a:bodyPr>
          <a:lstStyle/>
          <a:p>
            <a:r>
              <a:rPr lang="en-GB" altLang="zh-CN" sz="3200" b="1" i="1"/>
              <a:t>SECOND-ORDER PARTIAL DIFFERENTIAL EQUATION</a:t>
            </a:r>
            <a:endParaRPr lang="pl-PL" altLang="zh-CN" sz="3600"/>
          </a:p>
        </p:txBody>
      </p:sp>
      <p:sp>
        <p:nvSpPr>
          <p:cNvPr id="7171" name="Rectangle 3"/>
          <p:cNvSpPr>
            <a:spLocks noGrp="1" noChangeArrowheads="1"/>
          </p:cNvSpPr>
          <p:nvPr>
            <p:ph type="body" sz="half" idx="2"/>
          </p:nvPr>
        </p:nvSpPr>
        <p:spPr>
          <a:xfrm>
            <a:off x="468313" y="2924175"/>
            <a:ext cx="8305800" cy="2971800"/>
          </a:xfrm>
        </p:spPr>
        <p:txBody>
          <a:bodyPr>
            <a:normAutofit/>
          </a:bodyPr>
          <a:lstStyle/>
          <a:p>
            <a:pPr algn="just">
              <a:lnSpc>
                <a:spcPct val="120000"/>
              </a:lnSpc>
              <a:buFontTx/>
              <a:buNone/>
            </a:pPr>
            <a:r>
              <a:rPr lang="en-GB" altLang="zh-CN" dirty="0"/>
              <a:t>The three different classes of second-order quasi-linear equations are given geometric names:</a:t>
            </a:r>
          </a:p>
          <a:p>
            <a:pPr>
              <a:lnSpc>
                <a:spcPct val="120000"/>
              </a:lnSpc>
            </a:pPr>
            <a:r>
              <a:rPr lang="en-GB" altLang="zh-CN" sz="2400" b="1" dirty="0"/>
              <a:t>Elliptic</a:t>
            </a:r>
            <a:r>
              <a:rPr lang="en-GB" altLang="zh-CN" sz="2400" dirty="0"/>
              <a:t> if 		</a:t>
            </a:r>
            <a:r>
              <a:rPr lang="en-GB" altLang="zh-CN" sz="2400" i="1" dirty="0"/>
              <a:t>B</a:t>
            </a:r>
            <a:r>
              <a:rPr lang="en-GB" altLang="zh-CN" sz="2400" i="1" baseline="30000" dirty="0"/>
              <a:t>2</a:t>
            </a:r>
            <a:r>
              <a:rPr lang="en-GB" altLang="zh-CN" sz="2400" i="1" dirty="0"/>
              <a:t>-4AC &lt; 0</a:t>
            </a:r>
          </a:p>
          <a:p>
            <a:pPr>
              <a:lnSpc>
                <a:spcPct val="120000"/>
              </a:lnSpc>
            </a:pPr>
            <a:r>
              <a:rPr lang="en-GB" altLang="zh-CN" sz="2400" b="1" dirty="0"/>
              <a:t>Parabolic</a:t>
            </a:r>
            <a:r>
              <a:rPr lang="en-GB" altLang="zh-CN" sz="2400" dirty="0"/>
              <a:t> if  	</a:t>
            </a:r>
            <a:r>
              <a:rPr lang="en-GB" altLang="zh-CN" sz="2400" i="1" dirty="0"/>
              <a:t>B</a:t>
            </a:r>
            <a:r>
              <a:rPr lang="en-GB" altLang="zh-CN" sz="2400" i="1" baseline="30000" dirty="0"/>
              <a:t>2</a:t>
            </a:r>
            <a:r>
              <a:rPr lang="en-GB" altLang="zh-CN" sz="2400" i="1" dirty="0"/>
              <a:t>-4AC = 0 	</a:t>
            </a:r>
          </a:p>
          <a:p>
            <a:pPr>
              <a:lnSpc>
                <a:spcPct val="120000"/>
              </a:lnSpc>
            </a:pPr>
            <a:r>
              <a:rPr lang="en-GB" altLang="zh-CN" sz="2400" b="1" dirty="0"/>
              <a:t>Hyperbolic</a:t>
            </a:r>
            <a:r>
              <a:rPr lang="en-GB" altLang="zh-CN" sz="2400" dirty="0"/>
              <a:t> if 	</a:t>
            </a:r>
            <a:r>
              <a:rPr lang="en-GB" altLang="zh-CN" sz="2400" i="1" dirty="0"/>
              <a:t>B</a:t>
            </a:r>
            <a:r>
              <a:rPr lang="en-GB" altLang="zh-CN" sz="2400" i="1" baseline="30000" dirty="0"/>
              <a:t>2</a:t>
            </a:r>
            <a:r>
              <a:rPr lang="en-GB" altLang="zh-CN" sz="2400" i="1" dirty="0"/>
              <a:t>-4AC &gt; 0 	</a:t>
            </a:r>
            <a:endParaRPr lang="en-GB" altLang="zh-CN" sz="2400" dirty="0"/>
          </a:p>
        </p:txBody>
      </p:sp>
      <p:graphicFrame>
        <p:nvGraphicFramePr>
          <p:cNvPr id="5122" name="Object 0"/>
          <p:cNvGraphicFramePr>
            <a:graphicFrameLocks noChangeAspect="1"/>
          </p:cNvGraphicFramePr>
          <p:nvPr>
            <p:extLst>
              <p:ext uri="{D42A27DB-BD31-4B8C-83A1-F6EECF244321}">
                <p14:modId xmlns:p14="http://schemas.microsoft.com/office/powerpoint/2010/main" val="64812121"/>
              </p:ext>
            </p:extLst>
          </p:nvPr>
        </p:nvGraphicFramePr>
        <p:xfrm>
          <a:off x="990600" y="1676400"/>
          <a:ext cx="6781800" cy="990600"/>
        </p:xfrm>
        <a:graphic>
          <a:graphicData uri="http://schemas.openxmlformats.org/presentationml/2006/ole">
            <mc:AlternateContent xmlns:mc="http://schemas.openxmlformats.org/markup-compatibility/2006">
              <mc:Choice xmlns:v="urn:schemas-microsoft-com:vml" Requires="v">
                <p:oleObj spid="_x0000_s6378" name="Equation" r:id="rId3" imgW="2958840" imgH="469800" progId="Equation.3">
                  <p:embed/>
                </p:oleObj>
              </mc:Choice>
              <mc:Fallback>
                <p:oleObj name="Equation" r:id="rId3" imgW="2958840" imgH="469800" progId="Equation.3">
                  <p:embed/>
                  <p:pic>
                    <p:nvPicPr>
                      <p:cNvPr id="5122"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676400"/>
                        <a:ext cx="6781800" cy="9906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061922274"/>
      </p:ext>
    </p:extLst>
  </p:cSld>
  <p:clrMapOvr>
    <a:masterClrMapping/>
  </p:clrMapOvr>
  <p:transition advTm="1328"/>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27784" y="260814"/>
            <a:ext cx="3583802" cy="584775"/>
          </a:xfrm>
          <a:prstGeom prst="rect">
            <a:avLst/>
          </a:prstGeom>
        </p:spPr>
        <p:txBody>
          <a:bodyPr wrap="none">
            <a:spAutoFit/>
          </a:bodyPr>
          <a:lstStyle/>
          <a:p>
            <a:r>
              <a:rPr lang="en-US" altLang="zh-CN" sz="3200" b="1" dirty="0">
                <a:latin typeface="Cambria Math" panose="02040503050406030204" pitchFamily="18" charset="0"/>
                <a:ea typeface="Cambria Math" panose="02040503050406030204" pitchFamily="18" charset="0"/>
              </a:rPr>
              <a:t>Poisson’s Equations</a:t>
            </a:r>
            <a:endParaRPr lang="zh-CN" altLang="en-US" sz="3200" dirty="0"/>
          </a:p>
        </p:txBody>
      </p:sp>
      <mc:AlternateContent xmlns:mc="http://schemas.openxmlformats.org/markup-compatibility/2006" xmlns:a14="http://schemas.microsoft.com/office/drawing/2010/main">
        <mc:Choice Requires="a14">
          <p:sp>
            <p:nvSpPr>
              <p:cNvPr id="5" name="矩形 4"/>
              <p:cNvSpPr/>
              <p:nvPr/>
            </p:nvSpPr>
            <p:spPr>
              <a:xfrm>
                <a:off x="210945" y="1764540"/>
                <a:ext cx="8640960" cy="830997"/>
              </a:xfrm>
              <a:prstGeom prst="rect">
                <a:avLst/>
              </a:prstGeom>
            </p:spPr>
            <p:txBody>
              <a:bodyPr wrap="square">
                <a:spAutoFit/>
              </a:bodyPr>
              <a:lstStyle/>
              <a:p>
                <a:r>
                  <a:rPr lang="en-US" altLang="zh-CN" sz="2400" dirty="0"/>
                  <a:t>Seek a solution in the region </a:t>
                </a:r>
                <a14:m>
                  <m:oMath xmlns:m="http://schemas.openxmlformats.org/officeDocument/2006/math">
                    <m:r>
                      <a:rPr lang="en-US" altLang="zh-CN" sz="2400" i="1" dirty="0" smtClean="0">
                        <a:latin typeface="Cambria Math"/>
                      </a:rPr>
                      <m:t>Ω</m:t>
                    </m:r>
                  </m:oMath>
                </a14:m>
                <a:r>
                  <a:rPr lang="en-US" altLang="zh-CN" sz="2400" dirty="0"/>
                  <a:t> with possible boundary conditions </a:t>
                </a:r>
                <a14:m>
                  <m:oMath xmlns:m="http://schemas.openxmlformats.org/officeDocument/2006/math">
                    <m:r>
                      <a:rPr lang="en-US" altLang="zh-CN" sz="2400" i="1" dirty="0" smtClean="0">
                        <a:latin typeface="Cambria Math"/>
                      </a:rPr>
                      <m:t>𝑢</m:t>
                    </m:r>
                    <m:r>
                      <a:rPr lang="en-US" altLang="zh-CN" sz="2400" i="1" dirty="0" smtClean="0">
                        <a:latin typeface="Cambria Math"/>
                      </a:rPr>
                      <m:t>(</m:t>
                    </m:r>
                    <m:r>
                      <a:rPr lang="en-US" altLang="zh-CN" sz="2400" i="1" dirty="0" smtClean="0">
                        <a:latin typeface="Cambria Math"/>
                      </a:rPr>
                      <m:t>𝑥</m:t>
                    </m:r>
                    <m:r>
                      <a:rPr lang="en-US" altLang="zh-CN" sz="2400" i="1" dirty="0" smtClean="0">
                        <a:latin typeface="Cambria Math"/>
                      </a:rPr>
                      <m:t>, </m:t>
                    </m:r>
                    <m:r>
                      <a:rPr lang="en-US" altLang="zh-CN" sz="2400" i="1" dirty="0" smtClean="0">
                        <a:latin typeface="Cambria Math"/>
                      </a:rPr>
                      <m:t>𝑦</m:t>
                    </m:r>
                    <m:r>
                      <a:rPr lang="en-US" altLang="zh-CN" sz="2400" i="1" dirty="0" smtClean="0">
                        <a:latin typeface="Cambria Math"/>
                      </a:rPr>
                      <m:t>)=</m:t>
                    </m:r>
                    <m:r>
                      <a:rPr lang="en-US" altLang="zh-CN" sz="2400" i="1" dirty="0" smtClean="0">
                        <a:latin typeface="Cambria Math"/>
                      </a:rPr>
                      <m:t>𝑔</m:t>
                    </m:r>
                    <m:r>
                      <a:rPr lang="en-US" altLang="zh-CN" sz="2400" i="1" dirty="0" smtClean="0">
                        <a:latin typeface="Cambria Math"/>
                      </a:rPr>
                      <m:t>(</m:t>
                    </m:r>
                    <m:r>
                      <a:rPr lang="en-US" altLang="zh-CN" sz="2400" i="1" dirty="0" smtClean="0">
                        <a:latin typeface="Cambria Math"/>
                      </a:rPr>
                      <m:t>𝑥</m:t>
                    </m:r>
                    <m:r>
                      <a:rPr lang="en-US" altLang="zh-CN" sz="2400" i="1" dirty="0" smtClean="0">
                        <a:latin typeface="Cambria Math"/>
                      </a:rPr>
                      <m:t>, </m:t>
                    </m:r>
                    <m:r>
                      <a:rPr lang="en-US" altLang="zh-CN" sz="2400" i="1" dirty="0" smtClean="0">
                        <a:latin typeface="Cambria Math"/>
                      </a:rPr>
                      <m:t>𝑦</m:t>
                    </m:r>
                    <m:r>
                      <a:rPr lang="en-US" altLang="zh-CN" sz="2400" i="1" dirty="0" smtClean="0">
                        <a:latin typeface="Cambria Math"/>
                      </a:rPr>
                      <m:t>) </m:t>
                    </m:r>
                  </m:oMath>
                </a14:m>
                <a:r>
                  <a:rPr lang="en-US" altLang="zh-CN" sz="2400" dirty="0"/>
                  <a:t>on the border </a:t>
                </a:r>
                <a14:m>
                  <m:oMath xmlns:m="http://schemas.openxmlformats.org/officeDocument/2006/math">
                    <m:r>
                      <a:rPr lang="en-US" altLang="zh-CN" sz="2400" i="1" dirty="0" smtClean="0">
                        <a:latin typeface="Cambria Math"/>
                      </a:rPr>
                      <m:t>𝛿</m:t>
                    </m:r>
                    <m:r>
                      <a:rPr lang="en-US" altLang="zh-CN" sz="2400" i="1" dirty="0" smtClean="0">
                        <a:latin typeface="Cambria Math"/>
                      </a:rPr>
                      <m:t>Ω</m:t>
                    </m:r>
                  </m:oMath>
                </a14:m>
                <a:r>
                  <a:rPr lang="en-US" altLang="zh-CN" sz="2400" dirty="0"/>
                  <a:t> . </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210945" y="1764540"/>
                <a:ext cx="8640960" cy="830997"/>
              </a:xfrm>
              <a:prstGeom prst="rect">
                <a:avLst/>
              </a:prstGeom>
              <a:blipFill>
                <a:blip r:embed="rId3"/>
                <a:stretch>
                  <a:fillRect l="-1129" t="-5839" b="-15328"/>
                </a:stretch>
              </a:blipFill>
            </p:spPr>
            <p:txBody>
              <a:bodyPr/>
              <a:lstStyle/>
              <a:p>
                <a:r>
                  <a:rPr lang="zh-CN" altLang="en-US">
                    <a:noFill/>
                  </a:rPr>
                  <a:t> </a:t>
                </a:r>
              </a:p>
            </p:txBody>
          </p:sp>
        </mc:Fallback>
      </mc:AlternateContent>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9378" y="2636790"/>
            <a:ext cx="1933575"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607" y="3278655"/>
            <a:ext cx="8917937" cy="314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208870" y="2708081"/>
            <a:ext cx="4500784" cy="461665"/>
          </a:xfrm>
          <a:prstGeom prst="rect">
            <a:avLst/>
          </a:prstGeom>
        </p:spPr>
        <p:txBody>
          <a:bodyPr wrap="none">
            <a:spAutoFit/>
          </a:bodyPr>
          <a:lstStyle/>
          <a:p>
            <a:r>
              <a:rPr lang="en-US" altLang="zh-CN" sz="2400" dirty="0">
                <a:latin typeface="Cambria Math" panose="02040503050406030204" pitchFamily="18" charset="0"/>
                <a:ea typeface="Cambria Math" panose="02040503050406030204" pitchFamily="18" charset="0"/>
              </a:rPr>
              <a:t>Choose the grid to be rectangular</a:t>
            </a:r>
            <a:endParaRPr lang="zh-CN" altLang="en-US" sz="2400" dirty="0">
              <a:latin typeface="Cambria Math" panose="02040503050406030204" pitchFamily="18" charset="0"/>
            </a:endParaRPr>
          </a:p>
        </p:txBody>
      </p:sp>
      <p:grpSp>
        <p:nvGrpSpPr>
          <p:cNvPr id="9" name="组合 8"/>
          <p:cNvGrpSpPr/>
          <p:nvPr/>
        </p:nvGrpSpPr>
        <p:grpSpPr>
          <a:xfrm>
            <a:off x="191503" y="3759822"/>
            <a:ext cx="6934723" cy="619125"/>
            <a:chOff x="254196" y="3996247"/>
            <a:chExt cx="6934723" cy="619125"/>
          </a:xfrm>
        </p:grpSpPr>
        <p:pic>
          <p:nvPicPr>
            <p:cNvPr id="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196" y="3996247"/>
              <a:ext cx="3562350"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5269" y="4029584"/>
              <a:ext cx="253365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TextBox 11"/>
                <p:cNvSpPr txBox="1"/>
                <p:nvPr/>
              </p:nvSpPr>
              <p:spPr>
                <a:xfrm>
                  <a:off x="4016716" y="4044199"/>
                  <a:ext cx="57740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a:rPr>
                          <m:t>⇒</m:t>
                        </m:r>
                      </m:oMath>
                    </m:oMathPara>
                  </a14:m>
                  <a:endParaRPr lang="zh-CN" alt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4016716" y="4044199"/>
                  <a:ext cx="577402" cy="523220"/>
                </a:xfrm>
                <a:prstGeom prst="rect">
                  <a:avLst/>
                </a:prstGeom>
                <a:blipFill rotWithShape="1">
                  <a:blip r:embed="rId9"/>
                  <a:stretch>
                    <a:fillRect/>
                  </a:stretch>
                </a:blipFill>
              </p:spPr>
              <p:txBody>
                <a:bodyPr/>
                <a:lstStyle/>
                <a:p>
                  <a:r>
                    <a:rPr lang="zh-CN" altLang="en-US">
                      <a:noFill/>
                    </a:rPr>
                    <a:t> </a:t>
                  </a:r>
                </a:p>
              </p:txBody>
            </p:sp>
          </mc:Fallback>
        </mc:AlternateContent>
      </p:grpSp>
      <p:grpSp>
        <p:nvGrpSpPr>
          <p:cNvPr id="13" name="组合 12"/>
          <p:cNvGrpSpPr/>
          <p:nvPr/>
        </p:nvGrpSpPr>
        <p:grpSpPr>
          <a:xfrm>
            <a:off x="310359" y="4314158"/>
            <a:ext cx="6849603" cy="652697"/>
            <a:chOff x="319936" y="4615372"/>
            <a:chExt cx="6849603" cy="652697"/>
          </a:xfrm>
        </p:grpSpPr>
        <p:pic>
          <p:nvPicPr>
            <p:cNvPr id="14"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9936" y="4725144"/>
              <a:ext cx="366712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54939" y="4615372"/>
              <a:ext cx="251460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6" name="TextBox 15"/>
                <p:cNvSpPr txBox="1"/>
                <p:nvPr/>
              </p:nvSpPr>
              <p:spPr>
                <a:xfrm>
                  <a:off x="4016716" y="4721723"/>
                  <a:ext cx="57740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a:rPr>
                          <m:t>⇒</m:t>
                        </m:r>
                      </m:oMath>
                    </m:oMathPara>
                  </a14:m>
                  <a:endParaRPr lang="zh-CN" altLang="en-US" sz="28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016716" y="4721723"/>
                  <a:ext cx="577402" cy="523220"/>
                </a:xfrm>
                <a:prstGeom prst="rect">
                  <a:avLst/>
                </a:prstGeom>
                <a:blipFill rotWithShape="1">
                  <a:blip r:embed="rId12"/>
                  <a:stretch>
                    <a:fillRect/>
                  </a:stretch>
                </a:blipFill>
              </p:spPr>
              <p:txBody>
                <a:bodyPr/>
                <a:lstStyle/>
                <a:p>
                  <a:r>
                    <a:rPr lang="zh-CN" altLang="en-US">
                      <a:noFill/>
                    </a:rPr>
                    <a:t> </a:t>
                  </a:r>
                </a:p>
              </p:txBody>
            </p:sp>
          </mc:Fallback>
        </mc:AlternateContent>
      </p:grpSp>
      <p:pic>
        <p:nvPicPr>
          <p:cNvPr id="18"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8720" y="5532824"/>
            <a:ext cx="5366696" cy="761649"/>
          </a:xfrm>
          <a:prstGeom prst="rect">
            <a:avLst/>
          </a:prstGeom>
          <a:noFill/>
          <a:ln w="38100">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sp>
        <p:nvSpPr>
          <p:cNvPr id="19" name="矩形 18"/>
          <p:cNvSpPr/>
          <p:nvPr/>
        </p:nvSpPr>
        <p:spPr>
          <a:xfrm>
            <a:off x="5335224" y="4880127"/>
            <a:ext cx="3567002" cy="461665"/>
          </a:xfrm>
          <a:prstGeom prst="rect">
            <a:avLst/>
          </a:prstGeom>
        </p:spPr>
        <p:txBody>
          <a:bodyPr wrap="none">
            <a:spAutoFit/>
          </a:bodyPr>
          <a:lstStyle/>
          <a:p>
            <a:r>
              <a:rPr lang="en-US" altLang="zh-CN" sz="2400" dirty="0">
                <a:latin typeface="Cambria Math" panose="02040503050406030204" pitchFamily="18" charset="0"/>
                <a:ea typeface="Cambria Math" panose="02040503050406030204" pitchFamily="18" charset="0"/>
              </a:rPr>
              <a:t>The boundary conditions:</a:t>
            </a:r>
            <a:endParaRPr lang="zh-CN" altLang="en-US" sz="2400" dirty="0">
              <a:latin typeface="Cambria Math" panose="02040503050406030204" pitchFamily="18" charset="0"/>
            </a:endParaRPr>
          </a:p>
        </p:txBody>
      </p:sp>
      <p:grpSp>
        <p:nvGrpSpPr>
          <p:cNvPr id="20" name="组合 19"/>
          <p:cNvGrpSpPr/>
          <p:nvPr/>
        </p:nvGrpSpPr>
        <p:grpSpPr>
          <a:xfrm>
            <a:off x="5991691" y="5367362"/>
            <a:ext cx="2432571" cy="1446014"/>
            <a:chOff x="6082972" y="5157857"/>
            <a:chExt cx="2432571" cy="1446014"/>
          </a:xfrm>
        </p:grpSpPr>
        <p:pic>
          <p:nvPicPr>
            <p:cNvPr id="21"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07447" y="5157857"/>
              <a:ext cx="231457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86668" y="5523135"/>
              <a:ext cx="2381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86668" y="5927771"/>
              <a:ext cx="2428875"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82972" y="6241921"/>
              <a:ext cx="242887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aphicFrame>
        <p:nvGraphicFramePr>
          <p:cNvPr id="25" name="Object 4"/>
          <p:cNvGraphicFramePr>
            <a:graphicFrameLocks noChangeAspect="1"/>
          </p:cNvGraphicFramePr>
          <p:nvPr>
            <p:extLst>
              <p:ext uri="{D42A27DB-BD31-4B8C-83A1-F6EECF244321}">
                <p14:modId xmlns:p14="http://schemas.microsoft.com/office/powerpoint/2010/main" val="3946853815"/>
              </p:ext>
            </p:extLst>
          </p:nvPr>
        </p:nvGraphicFramePr>
        <p:xfrm>
          <a:off x="2684463" y="996950"/>
          <a:ext cx="3654425" cy="482600"/>
        </p:xfrm>
        <a:graphic>
          <a:graphicData uri="http://schemas.openxmlformats.org/presentationml/2006/ole">
            <mc:AlternateContent xmlns:mc="http://schemas.openxmlformats.org/markup-compatibility/2006">
              <mc:Choice xmlns:v="urn:schemas-microsoft-com:vml" Requires="v">
                <p:oleObj spid="_x0000_s18604" name="Equation" r:id="rId18" imgW="1930320" imgH="253800" progId="Equation.DSMT4">
                  <p:embed/>
                </p:oleObj>
              </mc:Choice>
              <mc:Fallback>
                <p:oleObj name="Equation" r:id="rId18" imgW="1930320" imgH="253800" progId="Equation.DSMT4">
                  <p:embed/>
                  <p:pic>
                    <p:nvPicPr>
                      <p:cNvPr id="8" name="Object 4"/>
                      <p:cNvPicPr>
                        <a:picLocks noChangeAspect="1" noChangeArrowheads="1"/>
                      </p:cNvPicPr>
                      <p:nvPr/>
                    </p:nvPicPr>
                    <p:blipFill>
                      <a:blip r:embed="rId19"/>
                      <a:srcRect/>
                      <a:stretch>
                        <a:fillRect/>
                      </a:stretch>
                    </p:blipFill>
                    <p:spPr bwMode="auto">
                      <a:xfrm>
                        <a:off x="2684463" y="996950"/>
                        <a:ext cx="3654425" cy="4826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3097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27584" y="459457"/>
            <a:ext cx="5474749" cy="5057775"/>
            <a:chOff x="1907704" y="404663"/>
            <a:chExt cx="5474749" cy="5057775"/>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778" y="404663"/>
              <a:ext cx="5019675"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3486839"/>
              <a:ext cx="4381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矩形 4"/>
          <p:cNvSpPr/>
          <p:nvPr/>
        </p:nvSpPr>
        <p:spPr>
          <a:xfrm>
            <a:off x="323528" y="5517232"/>
            <a:ext cx="8640960" cy="830997"/>
          </a:xfrm>
          <a:prstGeom prst="rect">
            <a:avLst/>
          </a:prstGeom>
        </p:spPr>
        <p:txBody>
          <a:bodyPr wrap="square">
            <a:spAutoFit/>
          </a:bodyPr>
          <a:lstStyle/>
          <a:p>
            <a:r>
              <a:rPr lang="en-US" altLang="zh-CN" sz="2400" dirty="0">
                <a:latin typeface="Cambria Math" panose="02040503050406030204" pitchFamily="18" charset="0"/>
                <a:ea typeface="Cambria Math" panose="02040503050406030204" pitchFamily="18" charset="0"/>
              </a:rPr>
              <a:t>Five-point calculation method for the Laplace operator. The border δ Ω defines the boundary condition u(x, y) = g(x, y).</a:t>
            </a:r>
            <a:endParaRPr lang="zh-CN" altLang="en-US" sz="2400" dirty="0">
              <a:latin typeface="Cambria Math" panose="02040503050406030204" pitchFamily="18" charset="0"/>
            </a:endParaRPr>
          </a:p>
        </p:txBody>
      </p:sp>
      <p:pic>
        <p:nvPicPr>
          <p:cNvPr id="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188640"/>
            <a:ext cx="5366696" cy="761649"/>
          </a:xfrm>
          <a:prstGeom prst="rect">
            <a:avLst/>
          </a:prstGeom>
          <a:noFill/>
          <a:ln w="38100">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59861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9684" y="518499"/>
            <a:ext cx="8352928" cy="523220"/>
          </a:xfrm>
          <a:prstGeom prst="rect">
            <a:avLst/>
          </a:prstGeom>
        </p:spPr>
        <p:txBody>
          <a:bodyPr wrap="square">
            <a:spAutoFit/>
          </a:bodyPr>
          <a:lstStyle/>
          <a:p>
            <a:pPr algn="ctr"/>
            <a:r>
              <a:rPr lang="en-US" altLang="zh-CN" sz="2800" b="1" dirty="0">
                <a:latin typeface="Cambria Math" panose="02040503050406030204" pitchFamily="18" charset="0"/>
                <a:ea typeface="Cambria Math" panose="02040503050406030204" pitchFamily="18" charset="0"/>
              </a:rPr>
              <a:t>Scheme for solving Poisson’s equation</a:t>
            </a:r>
            <a:endParaRPr lang="zh-CN" altLang="en-US" sz="2800" b="1" dirty="0">
              <a:latin typeface="Cambria Math" panose="02040503050406030204" pitchFamily="18"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634608"/>
            <a:ext cx="6216691" cy="504056"/>
          </a:xfrm>
          <a:prstGeom prst="rect">
            <a:avLst/>
          </a:prstGeom>
          <a:noFill/>
          <a:ln w="38100">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348" y="2253407"/>
            <a:ext cx="34385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595" y="2219928"/>
            <a:ext cx="115252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461724" y="2171007"/>
            <a:ext cx="1013932" cy="461665"/>
          </a:xfrm>
          <a:prstGeom prst="rect">
            <a:avLst/>
          </a:prstGeom>
        </p:spPr>
        <p:txBody>
          <a:bodyPr wrap="none">
            <a:spAutoFit/>
          </a:bodyPr>
          <a:lstStyle/>
          <a:p>
            <a:r>
              <a:rPr lang="en-US" altLang="zh-CN" sz="2400" dirty="0">
                <a:latin typeface="Cambria Math" panose="02040503050406030204" pitchFamily="18" charset="0"/>
                <a:ea typeface="Cambria Math" panose="02040503050406030204" pitchFamily="18" charset="0"/>
              </a:rPr>
              <a:t>where</a:t>
            </a:r>
            <a:endParaRPr lang="zh-CN" altLang="en-US" sz="2400" dirty="0">
              <a:latin typeface="Cambria Math" panose="02040503050406030204" pitchFamily="18" charset="0"/>
            </a:endParaRPr>
          </a:p>
        </p:txBody>
      </p:sp>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0932" y="2688688"/>
            <a:ext cx="3646147" cy="1471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151" y="2718710"/>
            <a:ext cx="3267075" cy="328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3134" y="4869160"/>
            <a:ext cx="4405401" cy="1243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0260" y="4464443"/>
            <a:ext cx="8001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矩形 11"/>
              <p:cNvSpPr/>
              <p:nvPr/>
            </p:nvSpPr>
            <p:spPr>
              <a:xfrm>
                <a:off x="557856" y="6104482"/>
                <a:ext cx="8758034" cy="461665"/>
              </a:xfrm>
              <a:prstGeom prst="rect">
                <a:avLst/>
              </a:prstGeom>
            </p:spPr>
            <p:txBody>
              <a:bodyPr wrap="square">
                <a:spAutoFit/>
              </a:bodyPr>
              <a:lstStyle/>
              <a:p>
                <a:r>
                  <a:rPr lang="en-US" altLang="zh-CN" sz="2400" dirty="0">
                    <a:latin typeface="Cambria Math" panose="02040503050406030204" pitchFamily="18" charset="0"/>
                    <a:ea typeface="Cambria Math" panose="02040503050406030204" pitchFamily="18" charset="0"/>
                  </a:rPr>
                  <a:t>The matrix </a:t>
                </a:r>
                <a14:m>
                  <m:oMath xmlns:m="http://schemas.openxmlformats.org/officeDocument/2006/math">
                    <m:r>
                      <a:rPr lang="en-US" altLang="zh-CN" sz="2400" i="1" dirty="0" smtClean="0">
                        <a:latin typeface="Cambria Math"/>
                        <a:ea typeface="Cambria Math" panose="02040503050406030204" pitchFamily="18" charset="0"/>
                      </a:rPr>
                      <m:t>𝐴</m:t>
                    </m:r>
                  </m:oMath>
                </a14:m>
                <a:r>
                  <a:rPr lang="en-US" altLang="zh-CN" sz="2400" dirty="0">
                    <a:latin typeface="Cambria Math" panose="02040503050406030204" pitchFamily="18" charset="0"/>
                    <a:ea typeface="Cambria Math" panose="02040503050406030204" pitchFamily="18" charset="0"/>
                  </a:rPr>
                  <a:t> is rather sparse but is not on a tridiagonal form!</a:t>
                </a:r>
                <a:endParaRPr lang="zh-CN" altLang="en-US" sz="2400" dirty="0">
                  <a:latin typeface="Cambria Math" panose="020405030504060302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557856" y="6104482"/>
                <a:ext cx="8758034" cy="461665"/>
              </a:xfrm>
              <a:prstGeom prst="rect">
                <a:avLst/>
              </a:prstGeom>
              <a:blipFill>
                <a:blip r:embed="rId9"/>
                <a:stretch>
                  <a:fillRect l="-1114" t="-10526" b="-28947"/>
                </a:stretch>
              </a:blipFill>
            </p:spPr>
            <p:txBody>
              <a:bodyPr/>
              <a:lstStyle/>
              <a:p>
                <a:r>
                  <a:rPr lang="zh-CN" altLang="en-US">
                    <a:noFill/>
                  </a:rPr>
                  <a:t> </a:t>
                </a:r>
              </a:p>
            </p:txBody>
          </p:sp>
        </mc:Fallback>
      </mc:AlternateContent>
      <p:sp>
        <p:nvSpPr>
          <p:cNvPr id="13" name="TextBox 12"/>
          <p:cNvSpPr txBox="1"/>
          <p:nvPr/>
        </p:nvSpPr>
        <p:spPr>
          <a:xfrm>
            <a:off x="5371396" y="4100917"/>
            <a:ext cx="504056" cy="461665"/>
          </a:xfrm>
          <a:prstGeom prst="rect">
            <a:avLst/>
          </a:prstGeom>
          <a:noFill/>
        </p:spPr>
        <p:txBody>
          <a:bodyPr wrap="square" rtlCol="0">
            <a:spAutoFit/>
          </a:bodyPr>
          <a:lstStyle/>
          <a:p>
            <a:r>
              <a:rPr lang="zh-CN" altLang="en-US" sz="2400" dirty="0">
                <a:solidFill>
                  <a:srgbClr val="FF0000"/>
                </a:solidFill>
                <a:latin typeface="Cambria Math"/>
                <a:ea typeface="Cambria Math" panose="02040503050406030204" pitchFamily="18" charset="0"/>
              </a:rPr>
              <a:t>⇓</a:t>
            </a:r>
            <a:endParaRPr lang="zh-CN" altLang="en-US" sz="2400" dirty="0">
              <a:solidFill>
                <a:srgbClr val="FF0000"/>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827281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zh-CN" dirty="0"/>
              <a:t>Iterative Method (Relaxation </a:t>
            </a:r>
            <a:r>
              <a:rPr lang="en-US" altLang="zh-CN" dirty="0">
                <a:ea typeface="宋体" panose="02010600030101010101" pitchFamily="2" charset="-122"/>
              </a:rPr>
              <a:t>Methods)</a:t>
            </a:r>
          </a:p>
        </p:txBody>
      </p:sp>
      <p:pic>
        <p:nvPicPr>
          <p:cNvPr id="15363"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 y="1828800"/>
            <a:ext cx="8213725" cy="4525963"/>
          </a:xfrm>
          <a:noFill/>
        </p:spPr>
      </p:pic>
      <p:sp>
        <p:nvSpPr>
          <p:cNvPr id="15364" name="Text Box 6"/>
          <p:cNvSpPr txBox="1">
            <a:spLocks noChangeArrowheads="1"/>
          </p:cNvSpPr>
          <p:nvPr/>
        </p:nvSpPr>
        <p:spPr bwMode="auto">
          <a:xfrm>
            <a:off x="6858000" y="1905000"/>
            <a:ext cx="1981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zh-CN" dirty="0">
                <a:ea typeface="宋体" panose="02010600030101010101" pitchFamily="2" charset="-122"/>
              </a:rPr>
              <a:t>Work with finite differences</a:t>
            </a:r>
          </a:p>
        </p:txBody>
      </p:sp>
      <p:sp>
        <p:nvSpPr>
          <p:cNvPr id="2" name="矩形 1"/>
          <p:cNvSpPr/>
          <p:nvPr/>
        </p:nvSpPr>
        <p:spPr>
          <a:xfrm>
            <a:off x="0" y="5517232"/>
            <a:ext cx="1259632"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9967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9684" y="518499"/>
            <a:ext cx="8352928" cy="523220"/>
          </a:xfrm>
          <a:prstGeom prst="rect">
            <a:avLst/>
          </a:prstGeom>
        </p:spPr>
        <p:txBody>
          <a:bodyPr wrap="square">
            <a:spAutoFit/>
          </a:bodyPr>
          <a:lstStyle/>
          <a:p>
            <a:pPr algn="ctr"/>
            <a:r>
              <a:rPr lang="en-US" altLang="zh-CN" sz="2800" b="1" dirty="0">
                <a:latin typeface="Cambria Math" panose="02040503050406030204" pitchFamily="18" charset="0"/>
                <a:ea typeface="Cambria Math" panose="02040503050406030204" pitchFamily="18" charset="0"/>
              </a:rPr>
              <a:t>Iterative Method</a:t>
            </a:r>
            <a:endParaRPr lang="zh-CN" altLang="en-US" sz="2800" b="1" dirty="0">
              <a:latin typeface="Cambria Math" panose="02040503050406030204"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112" y="1412776"/>
            <a:ext cx="819150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4939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804862"/>
            <a:ext cx="8334375" cy="524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3419872" y="6165304"/>
            <a:ext cx="2937022" cy="523220"/>
          </a:xfrm>
          <a:prstGeom prst="rect">
            <a:avLst/>
          </a:prstGeom>
        </p:spPr>
        <p:txBody>
          <a:bodyPr wrap="none">
            <a:spAutoFit/>
          </a:bodyPr>
          <a:lstStyle/>
          <a:p>
            <a:r>
              <a:rPr lang="en-US" altLang="zh-CN" dirty="0">
                <a:solidFill>
                  <a:srgbClr val="0033CC"/>
                </a:solidFill>
                <a:latin typeface="Cambria Math" panose="02040503050406030204" pitchFamily="18" charset="0"/>
                <a:ea typeface="Cambria Math" panose="02040503050406030204" pitchFamily="18" charset="0"/>
              </a:rPr>
              <a:t>Jacobi’s algorithm</a:t>
            </a:r>
            <a:endParaRPr lang="zh-CN" altLang="en-US" dirty="0">
              <a:solidFill>
                <a:srgbClr val="0033CC"/>
              </a:solidFill>
            </a:endParaRPr>
          </a:p>
        </p:txBody>
      </p:sp>
      <p:graphicFrame>
        <p:nvGraphicFramePr>
          <p:cNvPr id="4" name="Object 6"/>
          <p:cNvGraphicFramePr>
            <a:graphicFrameLocks noChangeAspect="1"/>
          </p:cNvGraphicFramePr>
          <p:nvPr>
            <p:extLst>
              <p:ext uri="{D42A27DB-BD31-4B8C-83A1-F6EECF244321}">
                <p14:modId xmlns:p14="http://schemas.microsoft.com/office/powerpoint/2010/main" val="4176324171"/>
              </p:ext>
            </p:extLst>
          </p:nvPr>
        </p:nvGraphicFramePr>
        <p:xfrm>
          <a:off x="1330325" y="5016002"/>
          <a:ext cx="6483350" cy="1117600"/>
        </p:xfrm>
        <a:graphic>
          <a:graphicData uri="http://schemas.openxmlformats.org/presentationml/2006/ole">
            <mc:AlternateContent xmlns:mc="http://schemas.openxmlformats.org/markup-compatibility/2006">
              <mc:Choice xmlns:v="urn:schemas-microsoft-com:vml" Requires="v">
                <p:oleObj spid="_x0000_s28788" name="Equation" r:id="rId4" imgW="2463480" imgH="482400" progId="Equation.DSMT4">
                  <p:embed/>
                </p:oleObj>
              </mc:Choice>
              <mc:Fallback>
                <p:oleObj name="Equation" r:id="rId4" imgW="2463480" imgH="482400" progId="Equation.DSMT4">
                  <p:embed/>
                  <p:pic>
                    <p:nvPicPr>
                      <p:cNvPr id="8198" name="Object 6"/>
                      <p:cNvPicPr>
                        <a:picLocks noChangeAspect="1" noChangeArrowheads="1"/>
                      </p:cNvPicPr>
                      <p:nvPr/>
                    </p:nvPicPr>
                    <p:blipFill>
                      <a:blip r:embed="rId5"/>
                      <a:srcRect/>
                      <a:stretch>
                        <a:fillRect/>
                      </a:stretch>
                    </p:blipFill>
                    <p:spPr bwMode="auto">
                      <a:xfrm>
                        <a:off x="1330325" y="5016002"/>
                        <a:ext cx="6483350" cy="1117600"/>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2784044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88640"/>
            <a:ext cx="8229600" cy="706090"/>
          </a:xfrm>
        </p:spPr>
        <p:txBody>
          <a:bodyPr>
            <a:normAutofit/>
          </a:bodyPr>
          <a:lstStyle/>
          <a:p>
            <a:r>
              <a:rPr lang="en-US" altLang="zh-CN" sz="3200" b="1" dirty="0"/>
              <a:t>Matrix form of the Jacobi’s algorithm</a:t>
            </a:r>
            <a:endParaRPr lang="zh-CN" altLang="en-US" sz="3200" b="1" dirty="0"/>
          </a:p>
        </p:txBody>
      </p:sp>
      <p:graphicFrame>
        <p:nvGraphicFramePr>
          <p:cNvPr id="3" name="Object 6"/>
          <p:cNvGraphicFramePr>
            <a:graphicFrameLocks noChangeAspect="1"/>
          </p:cNvGraphicFramePr>
          <p:nvPr>
            <p:extLst>
              <p:ext uri="{D42A27DB-BD31-4B8C-83A1-F6EECF244321}">
                <p14:modId xmlns:p14="http://schemas.microsoft.com/office/powerpoint/2010/main" val="2972501115"/>
              </p:ext>
            </p:extLst>
          </p:nvPr>
        </p:nvGraphicFramePr>
        <p:xfrm>
          <a:off x="3635896" y="980728"/>
          <a:ext cx="1201737" cy="469900"/>
        </p:xfrm>
        <a:graphic>
          <a:graphicData uri="http://schemas.openxmlformats.org/presentationml/2006/ole">
            <mc:AlternateContent xmlns:mc="http://schemas.openxmlformats.org/markup-compatibility/2006">
              <mc:Choice xmlns:v="urn:schemas-microsoft-com:vml" Requires="v">
                <p:oleObj spid="_x0000_s66818" name="Equation" r:id="rId3" imgW="457200" imgH="203040" progId="Equation.DSMT4">
                  <p:embed/>
                </p:oleObj>
              </mc:Choice>
              <mc:Fallback>
                <p:oleObj name="Equation" r:id="rId3" imgW="457200" imgH="203040" progId="Equation.DSMT4">
                  <p:embed/>
                  <p:pic>
                    <p:nvPicPr>
                      <p:cNvPr id="4" name="Object 6"/>
                      <p:cNvPicPr>
                        <a:picLocks noChangeAspect="1" noChangeArrowheads="1"/>
                      </p:cNvPicPr>
                      <p:nvPr/>
                    </p:nvPicPr>
                    <p:blipFill>
                      <a:blip r:embed="rId4"/>
                      <a:srcRect/>
                      <a:stretch>
                        <a:fillRect/>
                      </a:stretch>
                    </p:blipFill>
                    <p:spPr bwMode="auto">
                      <a:xfrm>
                        <a:off x="3635896" y="980728"/>
                        <a:ext cx="1201737" cy="469900"/>
                      </a:xfrm>
                      <a:prstGeom prst="rect">
                        <a:avLst/>
                      </a:prstGeom>
                      <a:solidFill>
                        <a:schemeClr val="bg1"/>
                      </a:solidFill>
                      <a:ln>
                        <a:noFill/>
                      </a:ln>
                      <a:effec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3409542493"/>
              </p:ext>
            </p:extLst>
          </p:nvPr>
        </p:nvGraphicFramePr>
        <p:xfrm>
          <a:off x="3051175" y="1657350"/>
          <a:ext cx="2370138" cy="411163"/>
        </p:xfrm>
        <a:graphic>
          <a:graphicData uri="http://schemas.openxmlformats.org/presentationml/2006/ole">
            <mc:AlternateContent xmlns:mc="http://schemas.openxmlformats.org/markup-compatibility/2006">
              <mc:Choice xmlns:v="urn:schemas-microsoft-com:vml" Requires="v">
                <p:oleObj spid="_x0000_s66819" name="Equation" r:id="rId5" imgW="901440" imgH="177480" progId="Equation.DSMT4">
                  <p:embed/>
                </p:oleObj>
              </mc:Choice>
              <mc:Fallback>
                <p:oleObj name="Equation" r:id="rId5" imgW="901440" imgH="177480" progId="Equation.DSMT4">
                  <p:embed/>
                  <p:pic>
                    <p:nvPicPr>
                      <p:cNvPr id="3" name="Object 6"/>
                      <p:cNvPicPr>
                        <a:picLocks noChangeAspect="1" noChangeArrowheads="1"/>
                      </p:cNvPicPr>
                      <p:nvPr/>
                    </p:nvPicPr>
                    <p:blipFill>
                      <a:blip r:embed="rId6"/>
                      <a:srcRect/>
                      <a:stretch>
                        <a:fillRect/>
                      </a:stretch>
                    </p:blipFill>
                    <p:spPr bwMode="auto">
                      <a:xfrm>
                        <a:off x="3051175" y="1657350"/>
                        <a:ext cx="2370138" cy="411163"/>
                      </a:xfrm>
                      <a:prstGeom prst="rect">
                        <a:avLst/>
                      </a:prstGeom>
                      <a:solidFill>
                        <a:schemeClr val="bg1"/>
                      </a:solidFill>
                      <a:ln>
                        <a:noFill/>
                      </a:ln>
                      <a:effectLst/>
                    </p:spPr>
                  </p:pic>
                </p:oleObj>
              </mc:Fallback>
            </mc:AlternateContent>
          </a:graphicData>
        </a:graphic>
      </p:graphicFrame>
      <p:cxnSp>
        <p:nvCxnSpPr>
          <p:cNvPr id="6" name="直接箭头连接符 5"/>
          <p:cNvCxnSpPr/>
          <p:nvPr/>
        </p:nvCxnSpPr>
        <p:spPr>
          <a:xfrm flipH="1">
            <a:off x="3491880" y="2068513"/>
            <a:ext cx="432048" cy="3523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423929" y="2420888"/>
            <a:ext cx="1499128" cy="523220"/>
          </a:xfrm>
          <a:prstGeom prst="rect">
            <a:avLst/>
          </a:prstGeom>
          <a:noFill/>
        </p:spPr>
        <p:txBody>
          <a:bodyPr wrap="none" rtlCol="0">
            <a:spAutoFit/>
          </a:bodyPr>
          <a:lstStyle/>
          <a:p>
            <a:r>
              <a:rPr lang="en-US" altLang="zh-CN" dirty="0"/>
              <a:t>Diagonal</a:t>
            </a:r>
            <a:endParaRPr lang="zh-CN" altLang="en-US" dirty="0"/>
          </a:p>
        </p:txBody>
      </p:sp>
      <p:cxnSp>
        <p:nvCxnSpPr>
          <p:cNvPr id="8" name="直接箭头连接符 7"/>
          <p:cNvCxnSpPr/>
          <p:nvPr/>
        </p:nvCxnSpPr>
        <p:spPr>
          <a:xfrm>
            <a:off x="4562020" y="2042498"/>
            <a:ext cx="165884" cy="4243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998664" y="2440866"/>
            <a:ext cx="3054041" cy="523220"/>
          </a:xfrm>
          <a:prstGeom prst="rect">
            <a:avLst/>
          </a:prstGeom>
          <a:noFill/>
        </p:spPr>
        <p:txBody>
          <a:bodyPr wrap="none" rtlCol="0">
            <a:spAutoFit/>
          </a:bodyPr>
          <a:lstStyle/>
          <a:p>
            <a:r>
              <a:rPr lang="en-US" altLang="zh-CN" dirty="0"/>
              <a:t>Strict lower triangle</a:t>
            </a:r>
            <a:endParaRPr lang="zh-CN" altLang="en-US" dirty="0"/>
          </a:p>
        </p:txBody>
      </p:sp>
      <p:cxnSp>
        <p:nvCxnSpPr>
          <p:cNvPr id="11" name="直接箭头连接符 10"/>
          <p:cNvCxnSpPr/>
          <p:nvPr/>
        </p:nvCxnSpPr>
        <p:spPr>
          <a:xfrm flipV="1">
            <a:off x="5345302" y="1772816"/>
            <a:ext cx="516716" cy="298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862018" y="1511206"/>
            <a:ext cx="3054041" cy="523220"/>
          </a:xfrm>
          <a:prstGeom prst="rect">
            <a:avLst/>
          </a:prstGeom>
          <a:noFill/>
        </p:spPr>
        <p:txBody>
          <a:bodyPr wrap="none" rtlCol="0">
            <a:spAutoFit/>
          </a:bodyPr>
          <a:lstStyle/>
          <a:p>
            <a:r>
              <a:rPr lang="en-US" altLang="zh-CN" dirty="0"/>
              <a:t>Strict upper triangle</a:t>
            </a:r>
            <a:endParaRPr lang="zh-CN" altLang="en-US" dirty="0"/>
          </a:p>
        </p:txBody>
      </p:sp>
      <p:graphicFrame>
        <p:nvGraphicFramePr>
          <p:cNvPr id="14" name="Object 6"/>
          <p:cNvGraphicFramePr>
            <a:graphicFrameLocks noChangeAspect="1"/>
          </p:cNvGraphicFramePr>
          <p:nvPr>
            <p:extLst>
              <p:ext uri="{D42A27DB-BD31-4B8C-83A1-F6EECF244321}">
                <p14:modId xmlns:p14="http://schemas.microsoft.com/office/powerpoint/2010/main" val="444752236"/>
              </p:ext>
            </p:extLst>
          </p:nvPr>
        </p:nvGraphicFramePr>
        <p:xfrm>
          <a:off x="1691680" y="3336439"/>
          <a:ext cx="6483350" cy="1117600"/>
        </p:xfrm>
        <a:graphic>
          <a:graphicData uri="http://schemas.openxmlformats.org/presentationml/2006/ole">
            <mc:AlternateContent xmlns:mc="http://schemas.openxmlformats.org/markup-compatibility/2006">
              <mc:Choice xmlns:v="urn:schemas-microsoft-com:vml" Requires="v">
                <p:oleObj spid="_x0000_s66820" name="Equation" r:id="rId7" imgW="2463480" imgH="482400" progId="Equation.DSMT4">
                  <p:embed/>
                </p:oleObj>
              </mc:Choice>
              <mc:Fallback>
                <p:oleObj name="Equation" r:id="rId7" imgW="2463480" imgH="482400" progId="Equation.DSMT4">
                  <p:embed/>
                  <p:pic>
                    <p:nvPicPr>
                      <p:cNvPr id="4" name="Object 6"/>
                      <p:cNvPicPr>
                        <a:picLocks noChangeAspect="1" noChangeArrowheads="1"/>
                      </p:cNvPicPr>
                      <p:nvPr/>
                    </p:nvPicPr>
                    <p:blipFill>
                      <a:blip r:embed="rId8"/>
                      <a:srcRect/>
                      <a:stretch>
                        <a:fillRect/>
                      </a:stretch>
                    </p:blipFill>
                    <p:spPr bwMode="auto">
                      <a:xfrm>
                        <a:off x="1691680" y="3336439"/>
                        <a:ext cx="6483350" cy="1117600"/>
                      </a:xfrm>
                      <a:prstGeom prst="rect">
                        <a:avLst/>
                      </a:prstGeom>
                      <a:solidFill>
                        <a:schemeClr val="bg1"/>
                      </a:solidFill>
                      <a:ln>
                        <a:noFill/>
                      </a:ln>
                      <a:effec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1857553814"/>
              </p:ext>
            </p:extLst>
          </p:nvPr>
        </p:nvGraphicFramePr>
        <p:xfrm>
          <a:off x="2423929" y="4794631"/>
          <a:ext cx="4673600" cy="528637"/>
        </p:xfrm>
        <a:graphic>
          <a:graphicData uri="http://schemas.openxmlformats.org/presentationml/2006/ole">
            <mc:AlternateContent xmlns:mc="http://schemas.openxmlformats.org/markup-compatibility/2006">
              <mc:Choice xmlns:v="urn:schemas-microsoft-com:vml" Requires="v">
                <p:oleObj spid="_x0000_s66821" name="Equation" r:id="rId9" imgW="1777680" imgH="228600" progId="Equation.DSMT4">
                  <p:embed/>
                </p:oleObj>
              </mc:Choice>
              <mc:Fallback>
                <p:oleObj name="Equation" r:id="rId9" imgW="1777680" imgH="228600" progId="Equation.DSMT4">
                  <p:embed/>
                  <p:pic>
                    <p:nvPicPr>
                      <p:cNvPr id="3" name="Object 6"/>
                      <p:cNvPicPr>
                        <a:picLocks noChangeAspect="1" noChangeArrowheads="1"/>
                      </p:cNvPicPr>
                      <p:nvPr/>
                    </p:nvPicPr>
                    <p:blipFill>
                      <a:blip r:embed="rId10"/>
                      <a:srcRect/>
                      <a:stretch>
                        <a:fillRect/>
                      </a:stretch>
                    </p:blipFill>
                    <p:spPr bwMode="auto">
                      <a:xfrm>
                        <a:off x="2423929" y="4794631"/>
                        <a:ext cx="4673600" cy="528637"/>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3484788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69" y="836712"/>
            <a:ext cx="8296275" cy="467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203848" y="5589240"/>
            <a:ext cx="3296095" cy="461665"/>
          </a:xfrm>
          <a:prstGeom prst="rect">
            <a:avLst/>
          </a:prstGeom>
        </p:spPr>
        <p:txBody>
          <a:bodyPr wrap="none">
            <a:spAutoFit/>
          </a:bodyPr>
          <a:lstStyle/>
          <a:p>
            <a:r>
              <a:rPr lang="en-US" altLang="zh-CN" sz="2400" dirty="0">
                <a:solidFill>
                  <a:srgbClr val="0033CC"/>
                </a:solidFill>
                <a:latin typeface="Cambria Math" panose="02040503050406030204" pitchFamily="18" charset="0"/>
                <a:ea typeface="Cambria Math" panose="02040503050406030204" pitchFamily="18" charset="0"/>
              </a:rPr>
              <a:t>Gauss-Seidel algorithm</a:t>
            </a:r>
            <a:endParaRPr lang="zh-CN" altLang="en-US" sz="2400" dirty="0">
              <a:solidFill>
                <a:srgbClr val="0033CC"/>
              </a:solidFill>
            </a:endParaRPr>
          </a:p>
        </p:txBody>
      </p:sp>
      <p:graphicFrame>
        <p:nvGraphicFramePr>
          <p:cNvPr id="4" name="Object 6"/>
          <p:cNvGraphicFramePr>
            <a:graphicFrameLocks noChangeAspect="1"/>
          </p:cNvGraphicFramePr>
          <p:nvPr>
            <p:extLst>
              <p:ext uri="{D42A27DB-BD31-4B8C-83A1-F6EECF244321}">
                <p14:modId xmlns:p14="http://schemas.microsoft.com/office/powerpoint/2010/main" val="191831994"/>
              </p:ext>
            </p:extLst>
          </p:nvPr>
        </p:nvGraphicFramePr>
        <p:xfrm>
          <a:off x="1403648" y="4384822"/>
          <a:ext cx="6716712" cy="1117600"/>
        </p:xfrm>
        <a:graphic>
          <a:graphicData uri="http://schemas.openxmlformats.org/presentationml/2006/ole">
            <mc:AlternateContent xmlns:mc="http://schemas.openxmlformats.org/markup-compatibility/2006">
              <mc:Choice xmlns:v="urn:schemas-microsoft-com:vml" Requires="v">
                <p:oleObj spid="_x0000_s29812" name="Equation" r:id="rId4" imgW="2552400" imgH="482400" progId="Equation.DSMT4">
                  <p:embed/>
                </p:oleObj>
              </mc:Choice>
              <mc:Fallback>
                <p:oleObj name="Equation" r:id="rId4" imgW="2552400" imgH="482400" progId="Equation.DSMT4">
                  <p:embed/>
                  <p:pic>
                    <p:nvPicPr>
                      <p:cNvPr id="4" name="Object 6"/>
                      <p:cNvPicPr>
                        <a:picLocks noChangeAspect="1" noChangeArrowheads="1"/>
                      </p:cNvPicPr>
                      <p:nvPr/>
                    </p:nvPicPr>
                    <p:blipFill>
                      <a:blip r:embed="rId5"/>
                      <a:srcRect/>
                      <a:stretch>
                        <a:fillRect/>
                      </a:stretch>
                    </p:blipFill>
                    <p:spPr bwMode="auto">
                      <a:xfrm>
                        <a:off x="1403648" y="4384822"/>
                        <a:ext cx="6716712" cy="1117600"/>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152621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88640"/>
            <a:ext cx="8229600" cy="706090"/>
          </a:xfrm>
        </p:spPr>
        <p:txBody>
          <a:bodyPr>
            <a:normAutofit/>
          </a:bodyPr>
          <a:lstStyle/>
          <a:p>
            <a:r>
              <a:rPr lang="en-US" altLang="zh-CN" sz="3200" b="1" dirty="0"/>
              <a:t>Matrix form of the Gauss-Seidel algorithm</a:t>
            </a:r>
          </a:p>
        </p:txBody>
      </p:sp>
      <p:graphicFrame>
        <p:nvGraphicFramePr>
          <p:cNvPr id="3" name="Object 6"/>
          <p:cNvGraphicFramePr>
            <a:graphicFrameLocks noChangeAspect="1"/>
          </p:cNvGraphicFramePr>
          <p:nvPr/>
        </p:nvGraphicFramePr>
        <p:xfrm>
          <a:off x="3635896" y="980728"/>
          <a:ext cx="1201737" cy="469900"/>
        </p:xfrm>
        <a:graphic>
          <a:graphicData uri="http://schemas.openxmlformats.org/presentationml/2006/ole">
            <mc:AlternateContent xmlns:mc="http://schemas.openxmlformats.org/markup-compatibility/2006">
              <mc:Choice xmlns:v="urn:schemas-microsoft-com:vml" Requires="v">
                <p:oleObj spid="_x0000_s67969" name="Equation" r:id="rId3" imgW="457200" imgH="203040" progId="Equation.DSMT4">
                  <p:embed/>
                </p:oleObj>
              </mc:Choice>
              <mc:Fallback>
                <p:oleObj name="Equation" r:id="rId3" imgW="457200" imgH="203040" progId="Equation.DSMT4">
                  <p:embed/>
                  <p:pic>
                    <p:nvPicPr>
                      <p:cNvPr id="3" name="Object 6"/>
                      <p:cNvPicPr>
                        <a:picLocks noChangeAspect="1" noChangeArrowheads="1"/>
                      </p:cNvPicPr>
                      <p:nvPr/>
                    </p:nvPicPr>
                    <p:blipFill>
                      <a:blip r:embed="rId4"/>
                      <a:srcRect/>
                      <a:stretch>
                        <a:fillRect/>
                      </a:stretch>
                    </p:blipFill>
                    <p:spPr bwMode="auto">
                      <a:xfrm>
                        <a:off x="3635896" y="980728"/>
                        <a:ext cx="1201737" cy="469900"/>
                      </a:xfrm>
                      <a:prstGeom prst="rect">
                        <a:avLst/>
                      </a:prstGeom>
                      <a:solidFill>
                        <a:schemeClr val="bg1"/>
                      </a:solidFill>
                      <a:ln>
                        <a:noFill/>
                      </a:ln>
                      <a:effectLst/>
                    </p:spPr>
                  </p:pic>
                </p:oleObj>
              </mc:Fallback>
            </mc:AlternateContent>
          </a:graphicData>
        </a:graphic>
      </p:graphicFrame>
      <p:graphicFrame>
        <p:nvGraphicFramePr>
          <p:cNvPr id="4" name="Object 6"/>
          <p:cNvGraphicFramePr>
            <a:graphicFrameLocks noChangeAspect="1"/>
          </p:cNvGraphicFramePr>
          <p:nvPr/>
        </p:nvGraphicFramePr>
        <p:xfrm>
          <a:off x="3051175" y="1657350"/>
          <a:ext cx="2370138" cy="411163"/>
        </p:xfrm>
        <a:graphic>
          <a:graphicData uri="http://schemas.openxmlformats.org/presentationml/2006/ole">
            <mc:AlternateContent xmlns:mc="http://schemas.openxmlformats.org/markup-compatibility/2006">
              <mc:Choice xmlns:v="urn:schemas-microsoft-com:vml" Requires="v">
                <p:oleObj spid="_x0000_s67970" name="Equation" r:id="rId5" imgW="901440" imgH="177480" progId="Equation.DSMT4">
                  <p:embed/>
                </p:oleObj>
              </mc:Choice>
              <mc:Fallback>
                <p:oleObj name="Equation" r:id="rId5" imgW="901440" imgH="177480" progId="Equation.DSMT4">
                  <p:embed/>
                  <p:pic>
                    <p:nvPicPr>
                      <p:cNvPr id="4" name="Object 6"/>
                      <p:cNvPicPr>
                        <a:picLocks noChangeAspect="1" noChangeArrowheads="1"/>
                      </p:cNvPicPr>
                      <p:nvPr/>
                    </p:nvPicPr>
                    <p:blipFill>
                      <a:blip r:embed="rId6"/>
                      <a:srcRect/>
                      <a:stretch>
                        <a:fillRect/>
                      </a:stretch>
                    </p:blipFill>
                    <p:spPr bwMode="auto">
                      <a:xfrm>
                        <a:off x="3051175" y="1657350"/>
                        <a:ext cx="2370138" cy="411163"/>
                      </a:xfrm>
                      <a:prstGeom prst="rect">
                        <a:avLst/>
                      </a:prstGeom>
                      <a:solidFill>
                        <a:schemeClr val="bg1"/>
                      </a:solidFill>
                      <a:ln>
                        <a:noFill/>
                      </a:ln>
                      <a:effec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1418225883"/>
              </p:ext>
            </p:extLst>
          </p:nvPr>
        </p:nvGraphicFramePr>
        <p:xfrm>
          <a:off x="2366169" y="4768954"/>
          <a:ext cx="3740150" cy="528637"/>
        </p:xfrm>
        <a:graphic>
          <a:graphicData uri="http://schemas.openxmlformats.org/presentationml/2006/ole">
            <mc:AlternateContent xmlns:mc="http://schemas.openxmlformats.org/markup-compatibility/2006">
              <mc:Choice xmlns:v="urn:schemas-microsoft-com:vml" Requires="v">
                <p:oleObj spid="_x0000_s67971" name="Equation" r:id="rId7" imgW="1422360" imgH="228600" progId="Equation.DSMT4">
                  <p:embed/>
                </p:oleObj>
              </mc:Choice>
              <mc:Fallback>
                <p:oleObj name="Equation" r:id="rId7" imgW="1422360" imgH="228600" progId="Equation.DSMT4">
                  <p:embed/>
                  <p:pic>
                    <p:nvPicPr>
                      <p:cNvPr id="15" name="Object 6"/>
                      <p:cNvPicPr>
                        <a:picLocks noChangeAspect="1" noChangeArrowheads="1"/>
                      </p:cNvPicPr>
                      <p:nvPr/>
                    </p:nvPicPr>
                    <p:blipFill>
                      <a:blip r:embed="rId8"/>
                      <a:srcRect/>
                      <a:stretch>
                        <a:fillRect/>
                      </a:stretch>
                    </p:blipFill>
                    <p:spPr bwMode="auto">
                      <a:xfrm>
                        <a:off x="2366169" y="4768954"/>
                        <a:ext cx="3740150" cy="528637"/>
                      </a:xfrm>
                      <a:prstGeom prst="rect">
                        <a:avLst/>
                      </a:prstGeom>
                      <a:solidFill>
                        <a:schemeClr val="bg1"/>
                      </a:solidFill>
                      <a:ln>
                        <a:noFill/>
                      </a:ln>
                      <a:effectLst/>
                    </p:spPr>
                  </p:pic>
                </p:oleObj>
              </mc:Fallback>
            </mc:AlternateContent>
          </a:graphicData>
        </a:graphic>
      </p:graphicFrame>
      <p:graphicFrame>
        <p:nvGraphicFramePr>
          <p:cNvPr id="16" name="Object 6"/>
          <p:cNvGraphicFramePr>
            <a:graphicFrameLocks noChangeAspect="1"/>
          </p:cNvGraphicFramePr>
          <p:nvPr>
            <p:extLst>
              <p:ext uri="{D42A27DB-BD31-4B8C-83A1-F6EECF244321}">
                <p14:modId xmlns:p14="http://schemas.microsoft.com/office/powerpoint/2010/main" val="707482194"/>
              </p:ext>
            </p:extLst>
          </p:nvPr>
        </p:nvGraphicFramePr>
        <p:xfrm>
          <a:off x="1479277" y="2272333"/>
          <a:ext cx="6716712" cy="1117600"/>
        </p:xfrm>
        <a:graphic>
          <a:graphicData uri="http://schemas.openxmlformats.org/presentationml/2006/ole">
            <mc:AlternateContent xmlns:mc="http://schemas.openxmlformats.org/markup-compatibility/2006">
              <mc:Choice xmlns:v="urn:schemas-microsoft-com:vml" Requires="v">
                <p:oleObj spid="_x0000_s67972" name="Equation" r:id="rId9" imgW="2552400" imgH="482400" progId="Equation.DSMT4">
                  <p:embed/>
                </p:oleObj>
              </mc:Choice>
              <mc:Fallback>
                <p:oleObj name="Equation" r:id="rId9" imgW="2552400" imgH="482400" progId="Equation.DSMT4">
                  <p:embed/>
                  <p:pic>
                    <p:nvPicPr>
                      <p:cNvPr id="4" name="Object 6"/>
                      <p:cNvPicPr>
                        <a:picLocks noChangeAspect="1" noChangeArrowheads="1"/>
                      </p:cNvPicPr>
                      <p:nvPr/>
                    </p:nvPicPr>
                    <p:blipFill>
                      <a:blip r:embed="rId10"/>
                      <a:srcRect/>
                      <a:stretch>
                        <a:fillRect/>
                      </a:stretch>
                    </p:blipFill>
                    <p:spPr bwMode="auto">
                      <a:xfrm>
                        <a:off x="1479277" y="2272333"/>
                        <a:ext cx="6716712" cy="1117600"/>
                      </a:xfrm>
                      <a:prstGeom prst="rect">
                        <a:avLst/>
                      </a:prstGeom>
                      <a:solidFill>
                        <a:schemeClr val="bg1"/>
                      </a:solidFill>
                      <a:ln>
                        <a:noFill/>
                      </a:ln>
                      <a:effectLst/>
                    </p:spPr>
                  </p:pic>
                </p:oleObj>
              </mc:Fallback>
            </mc:AlternateContent>
          </a:graphicData>
        </a:graphic>
      </p:graphicFrame>
      <p:graphicFrame>
        <p:nvGraphicFramePr>
          <p:cNvPr id="17" name="Object 6"/>
          <p:cNvGraphicFramePr>
            <a:graphicFrameLocks noChangeAspect="1"/>
          </p:cNvGraphicFramePr>
          <p:nvPr>
            <p:extLst>
              <p:ext uri="{D42A27DB-BD31-4B8C-83A1-F6EECF244321}">
                <p14:modId xmlns:p14="http://schemas.microsoft.com/office/powerpoint/2010/main" val="304750038"/>
              </p:ext>
            </p:extLst>
          </p:nvPr>
        </p:nvGraphicFramePr>
        <p:xfrm>
          <a:off x="2236788" y="3402013"/>
          <a:ext cx="5046662" cy="1117600"/>
        </p:xfrm>
        <a:graphic>
          <a:graphicData uri="http://schemas.openxmlformats.org/presentationml/2006/ole">
            <mc:AlternateContent xmlns:mc="http://schemas.openxmlformats.org/markup-compatibility/2006">
              <mc:Choice xmlns:v="urn:schemas-microsoft-com:vml" Requires="v">
                <p:oleObj spid="_x0000_s67973" name="Equation" r:id="rId11" imgW="1917360" imgH="482400" progId="Equation.DSMT4">
                  <p:embed/>
                </p:oleObj>
              </mc:Choice>
              <mc:Fallback>
                <p:oleObj name="Equation" r:id="rId11" imgW="1917360" imgH="482400" progId="Equation.DSMT4">
                  <p:embed/>
                  <p:pic>
                    <p:nvPicPr>
                      <p:cNvPr id="16" name="Object 6"/>
                      <p:cNvPicPr>
                        <a:picLocks noChangeAspect="1" noChangeArrowheads="1"/>
                      </p:cNvPicPr>
                      <p:nvPr/>
                    </p:nvPicPr>
                    <p:blipFill>
                      <a:blip r:embed="rId12"/>
                      <a:srcRect/>
                      <a:stretch>
                        <a:fillRect/>
                      </a:stretch>
                    </p:blipFill>
                    <p:spPr bwMode="auto">
                      <a:xfrm>
                        <a:off x="2236788" y="3402013"/>
                        <a:ext cx="5046662" cy="1117600"/>
                      </a:xfrm>
                      <a:prstGeom prst="rect">
                        <a:avLst/>
                      </a:prstGeom>
                      <a:solidFill>
                        <a:schemeClr val="bg1"/>
                      </a:solidFill>
                      <a:ln>
                        <a:noFill/>
                      </a:ln>
                      <a:effectLst/>
                    </p:spPr>
                  </p:pic>
                </p:oleObj>
              </mc:Fallback>
            </mc:AlternateContent>
          </a:graphicData>
        </a:graphic>
      </p:graphicFrame>
      <p:graphicFrame>
        <p:nvGraphicFramePr>
          <p:cNvPr id="18" name="Object 6"/>
          <p:cNvGraphicFramePr>
            <a:graphicFrameLocks noChangeAspect="1"/>
          </p:cNvGraphicFramePr>
          <p:nvPr>
            <p:extLst>
              <p:ext uri="{D42A27DB-BD31-4B8C-83A1-F6EECF244321}">
                <p14:modId xmlns:p14="http://schemas.microsoft.com/office/powerpoint/2010/main" val="650944374"/>
              </p:ext>
            </p:extLst>
          </p:nvPr>
        </p:nvGraphicFramePr>
        <p:xfrm>
          <a:off x="1691680" y="5661248"/>
          <a:ext cx="5510213" cy="528638"/>
        </p:xfrm>
        <a:graphic>
          <a:graphicData uri="http://schemas.openxmlformats.org/presentationml/2006/ole">
            <mc:AlternateContent xmlns:mc="http://schemas.openxmlformats.org/markup-compatibility/2006">
              <mc:Choice xmlns:v="urn:schemas-microsoft-com:vml" Requires="v">
                <p:oleObj spid="_x0000_s67974" name="Equation" r:id="rId13" imgW="2095200" imgH="228600" progId="Equation.DSMT4">
                  <p:embed/>
                </p:oleObj>
              </mc:Choice>
              <mc:Fallback>
                <p:oleObj name="Equation" r:id="rId13" imgW="2095200" imgH="228600" progId="Equation.DSMT4">
                  <p:embed/>
                  <p:pic>
                    <p:nvPicPr>
                      <p:cNvPr id="15" name="Object 6"/>
                      <p:cNvPicPr>
                        <a:picLocks noChangeAspect="1" noChangeArrowheads="1"/>
                      </p:cNvPicPr>
                      <p:nvPr/>
                    </p:nvPicPr>
                    <p:blipFill>
                      <a:blip r:embed="rId14"/>
                      <a:srcRect/>
                      <a:stretch>
                        <a:fillRect/>
                      </a:stretch>
                    </p:blipFill>
                    <p:spPr bwMode="auto">
                      <a:xfrm>
                        <a:off x="1691680" y="5661248"/>
                        <a:ext cx="5510213" cy="528638"/>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413614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908720"/>
            <a:ext cx="8286750"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508153" y="677887"/>
            <a:ext cx="3296095" cy="461665"/>
          </a:xfrm>
          <a:prstGeom prst="rect">
            <a:avLst/>
          </a:prstGeom>
        </p:spPr>
        <p:txBody>
          <a:bodyPr wrap="none">
            <a:spAutoFit/>
          </a:bodyPr>
          <a:lstStyle/>
          <a:p>
            <a:r>
              <a:rPr lang="en-US" altLang="zh-CN" sz="2400" dirty="0">
                <a:solidFill>
                  <a:srgbClr val="0033CC"/>
                </a:solidFill>
                <a:latin typeface="Cambria Math" panose="02040503050406030204" pitchFamily="18" charset="0"/>
                <a:ea typeface="Cambria Math" panose="02040503050406030204" pitchFamily="18" charset="0"/>
              </a:rPr>
              <a:t>Gauss-Seidel algorithm</a:t>
            </a:r>
            <a:endParaRPr lang="zh-CN" altLang="en-US" sz="2400" dirty="0">
              <a:solidFill>
                <a:srgbClr val="0033CC"/>
              </a:solidFill>
            </a:endParaRPr>
          </a:p>
        </p:txBody>
      </p:sp>
      <p:cxnSp>
        <p:nvCxnSpPr>
          <p:cNvPr id="5" name="直接箭头连接符 4"/>
          <p:cNvCxnSpPr/>
          <p:nvPr/>
        </p:nvCxnSpPr>
        <p:spPr>
          <a:xfrm flipV="1">
            <a:off x="3635896" y="1052736"/>
            <a:ext cx="432048" cy="3600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Object 6"/>
          <p:cNvGraphicFramePr>
            <a:graphicFrameLocks noChangeAspect="1"/>
          </p:cNvGraphicFramePr>
          <p:nvPr>
            <p:extLst>
              <p:ext uri="{D42A27DB-BD31-4B8C-83A1-F6EECF244321}">
                <p14:modId xmlns:p14="http://schemas.microsoft.com/office/powerpoint/2010/main" val="3556610920"/>
              </p:ext>
            </p:extLst>
          </p:nvPr>
        </p:nvGraphicFramePr>
        <p:xfrm>
          <a:off x="1547664" y="1396772"/>
          <a:ext cx="6336704" cy="959157"/>
        </p:xfrm>
        <a:graphic>
          <a:graphicData uri="http://schemas.openxmlformats.org/presentationml/2006/ole">
            <mc:AlternateContent xmlns:mc="http://schemas.openxmlformats.org/markup-compatibility/2006">
              <mc:Choice xmlns:v="urn:schemas-microsoft-com:vml" Requires="v">
                <p:oleObj spid="_x0000_s30946" name="Equation" r:id="rId4" imgW="2806560" imgH="482400" progId="Equation.DSMT4">
                  <p:embed/>
                </p:oleObj>
              </mc:Choice>
              <mc:Fallback>
                <p:oleObj name="Equation" r:id="rId4" imgW="2806560" imgH="482400" progId="Equation.DSMT4">
                  <p:embed/>
                  <p:pic>
                    <p:nvPicPr>
                      <p:cNvPr id="4" name="Object 6"/>
                      <p:cNvPicPr>
                        <a:picLocks noChangeAspect="1" noChangeArrowheads="1"/>
                      </p:cNvPicPr>
                      <p:nvPr/>
                    </p:nvPicPr>
                    <p:blipFill>
                      <a:blip r:embed="rId5"/>
                      <a:srcRect/>
                      <a:stretch>
                        <a:fillRect/>
                      </a:stretch>
                    </p:blipFill>
                    <p:spPr bwMode="auto">
                      <a:xfrm>
                        <a:off x="1547664" y="1396772"/>
                        <a:ext cx="6336704" cy="959157"/>
                      </a:xfrm>
                      <a:prstGeom prst="rect">
                        <a:avLst/>
                      </a:prstGeom>
                      <a:solidFill>
                        <a:schemeClr val="bg1"/>
                      </a:solidFill>
                      <a:ln>
                        <a:noFill/>
                      </a:ln>
                      <a:effectLst/>
                    </p:spPr>
                  </p:pic>
                </p:oleObj>
              </mc:Fallback>
            </mc:AlternateContent>
          </a:graphicData>
        </a:graphic>
      </p:graphicFrame>
      <p:sp>
        <p:nvSpPr>
          <p:cNvPr id="7" name="椭圆 6"/>
          <p:cNvSpPr/>
          <p:nvPr/>
        </p:nvSpPr>
        <p:spPr>
          <a:xfrm>
            <a:off x="6300192" y="1419825"/>
            <a:ext cx="504056" cy="93610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Object 6"/>
          <p:cNvGraphicFramePr>
            <a:graphicFrameLocks noChangeAspect="1"/>
          </p:cNvGraphicFramePr>
          <p:nvPr>
            <p:extLst>
              <p:ext uri="{D42A27DB-BD31-4B8C-83A1-F6EECF244321}">
                <p14:modId xmlns:p14="http://schemas.microsoft.com/office/powerpoint/2010/main" val="3623018497"/>
              </p:ext>
            </p:extLst>
          </p:nvPr>
        </p:nvGraphicFramePr>
        <p:xfrm>
          <a:off x="1547664" y="3439975"/>
          <a:ext cx="6336704" cy="959157"/>
        </p:xfrm>
        <a:graphic>
          <a:graphicData uri="http://schemas.openxmlformats.org/presentationml/2006/ole">
            <mc:AlternateContent xmlns:mc="http://schemas.openxmlformats.org/markup-compatibility/2006">
              <mc:Choice xmlns:v="urn:schemas-microsoft-com:vml" Requires="v">
                <p:oleObj spid="_x0000_s30947" name="Equation" r:id="rId6" imgW="2806560" imgH="482400" progId="Equation.DSMT4">
                  <p:embed/>
                </p:oleObj>
              </mc:Choice>
              <mc:Fallback>
                <p:oleObj name="Equation" r:id="rId6" imgW="2806560" imgH="482400" progId="Equation.DSMT4">
                  <p:embed/>
                  <p:pic>
                    <p:nvPicPr>
                      <p:cNvPr id="6" name="Object 6"/>
                      <p:cNvPicPr>
                        <a:picLocks noChangeAspect="1" noChangeArrowheads="1"/>
                      </p:cNvPicPr>
                      <p:nvPr/>
                    </p:nvPicPr>
                    <p:blipFill>
                      <a:blip r:embed="rId7"/>
                      <a:srcRect/>
                      <a:stretch>
                        <a:fillRect/>
                      </a:stretch>
                    </p:blipFill>
                    <p:spPr bwMode="auto">
                      <a:xfrm>
                        <a:off x="1547664" y="3439975"/>
                        <a:ext cx="6336704" cy="959157"/>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280649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827584" y="2159105"/>
            <a:ext cx="732948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FontTx/>
              <a:buNone/>
            </a:pPr>
            <a:r>
              <a:rPr lang="en-US" altLang="zh-CN" sz="2800" dirty="0">
                <a:solidFill>
                  <a:schemeClr val="tx1"/>
                </a:solidFill>
                <a:ea typeface="宋体" panose="02010600030101010101" pitchFamily="2" charset="-122"/>
              </a:rPr>
              <a:t>Ellipse:    </a:t>
            </a:r>
          </a:p>
          <a:p>
            <a:pPr>
              <a:spcBef>
                <a:spcPct val="0"/>
              </a:spcBef>
              <a:buFontTx/>
              <a:buNone/>
            </a:pPr>
            <a:endParaRPr lang="en-US" altLang="zh-CN" sz="2800" dirty="0">
              <a:solidFill>
                <a:schemeClr val="tx1"/>
              </a:solidFill>
              <a:ea typeface="宋体" panose="02010600030101010101" pitchFamily="2" charset="-122"/>
            </a:endParaRPr>
          </a:p>
          <a:p>
            <a:pPr>
              <a:spcBef>
                <a:spcPct val="0"/>
              </a:spcBef>
              <a:buFontTx/>
              <a:buNone/>
            </a:pPr>
            <a:r>
              <a:rPr lang="en-US" altLang="zh-CN" sz="2800" dirty="0">
                <a:solidFill>
                  <a:schemeClr val="tx1"/>
                </a:solidFill>
                <a:ea typeface="宋体" panose="02010600030101010101" pitchFamily="2" charset="-122"/>
              </a:rPr>
              <a:t>Parabola:    </a:t>
            </a:r>
          </a:p>
          <a:p>
            <a:pPr>
              <a:spcBef>
                <a:spcPct val="0"/>
              </a:spcBef>
              <a:buFontTx/>
              <a:buNone/>
            </a:pPr>
            <a:endParaRPr lang="en-US" altLang="zh-CN" sz="2800" dirty="0">
              <a:solidFill>
                <a:schemeClr val="tx1"/>
              </a:solidFill>
              <a:ea typeface="宋体" panose="02010600030101010101" pitchFamily="2" charset="-122"/>
            </a:endParaRPr>
          </a:p>
          <a:p>
            <a:pPr>
              <a:spcBef>
                <a:spcPct val="0"/>
              </a:spcBef>
              <a:buFontTx/>
              <a:buNone/>
            </a:pPr>
            <a:r>
              <a:rPr lang="en-US" altLang="zh-CN" sz="2800" dirty="0">
                <a:solidFill>
                  <a:schemeClr val="tx1"/>
                </a:solidFill>
                <a:ea typeface="宋体" panose="02010600030101010101" pitchFamily="2" charset="-122"/>
              </a:rPr>
              <a:t>Hyperbola:   </a:t>
            </a:r>
          </a:p>
          <a:p>
            <a:pPr>
              <a:spcBef>
                <a:spcPct val="0"/>
              </a:spcBef>
              <a:buFontTx/>
              <a:buNone/>
            </a:pPr>
            <a:endParaRPr lang="en-US" altLang="zh-CN" sz="2800" dirty="0">
              <a:solidFill>
                <a:schemeClr val="tx1"/>
              </a:solidFill>
              <a:ea typeface="宋体" panose="02010600030101010101" pitchFamily="2" charset="-122"/>
            </a:endParaRPr>
          </a:p>
        </p:txBody>
      </p:sp>
      <p:pic>
        <p:nvPicPr>
          <p:cNvPr id="3" name="Picture 8" descr="{x^2\over a^2}+{y^2\over b^2}=1 \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5992" y="2031083"/>
            <a:ext cx="1600200" cy="6746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3" descr="{x^2\over a^2}-{y^2\over b^2}=1 \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8392" y="3769395"/>
            <a:ext cx="1524000" cy="64293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924600" y="2156181"/>
            <a:ext cx="2031325" cy="523220"/>
          </a:xfrm>
          <a:prstGeom prst="rect">
            <a:avLst/>
          </a:prstGeom>
        </p:spPr>
        <p:txBody>
          <a:bodyPr wrap="none">
            <a:spAutoFit/>
          </a:bodyPr>
          <a:lstStyle/>
          <a:p>
            <a:r>
              <a:rPr lang="en-GB" altLang="zh-CN" i="1" dirty="0"/>
              <a:t>B</a:t>
            </a:r>
            <a:r>
              <a:rPr lang="en-GB" altLang="zh-CN" i="1" baseline="30000" dirty="0"/>
              <a:t>2</a:t>
            </a:r>
            <a:r>
              <a:rPr lang="en-GB" altLang="zh-CN" i="1" dirty="0"/>
              <a:t>-4AC &lt; 0	</a:t>
            </a:r>
            <a:endParaRPr lang="zh-CN" altLang="en-US" dirty="0"/>
          </a:p>
        </p:txBody>
      </p:sp>
      <p:sp>
        <p:nvSpPr>
          <p:cNvPr id="7" name="矩形 6"/>
          <p:cNvSpPr/>
          <p:nvPr/>
        </p:nvSpPr>
        <p:spPr>
          <a:xfrm>
            <a:off x="5905030" y="2814773"/>
            <a:ext cx="2031325" cy="609398"/>
          </a:xfrm>
          <a:prstGeom prst="rect">
            <a:avLst/>
          </a:prstGeom>
        </p:spPr>
        <p:txBody>
          <a:bodyPr wrap="none">
            <a:spAutoFit/>
          </a:bodyPr>
          <a:lstStyle/>
          <a:p>
            <a:pPr>
              <a:lnSpc>
                <a:spcPct val="120000"/>
              </a:lnSpc>
            </a:pPr>
            <a:r>
              <a:rPr lang="en-GB" altLang="zh-CN" i="1" dirty="0"/>
              <a:t>B</a:t>
            </a:r>
            <a:r>
              <a:rPr lang="en-GB" altLang="zh-CN" i="1" baseline="30000" dirty="0"/>
              <a:t>2</a:t>
            </a:r>
            <a:r>
              <a:rPr lang="en-GB" altLang="zh-CN" i="1" dirty="0"/>
              <a:t>-4AC = 0 	</a:t>
            </a:r>
          </a:p>
        </p:txBody>
      </p:sp>
      <p:sp>
        <p:nvSpPr>
          <p:cNvPr id="8" name="矩形 7"/>
          <p:cNvSpPr/>
          <p:nvPr/>
        </p:nvSpPr>
        <p:spPr>
          <a:xfrm>
            <a:off x="5924600" y="3825767"/>
            <a:ext cx="2031325" cy="609398"/>
          </a:xfrm>
          <a:prstGeom prst="rect">
            <a:avLst/>
          </a:prstGeom>
        </p:spPr>
        <p:txBody>
          <a:bodyPr wrap="none">
            <a:spAutoFit/>
          </a:bodyPr>
          <a:lstStyle/>
          <a:p>
            <a:pPr>
              <a:lnSpc>
                <a:spcPct val="120000"/>
              </a:lnSpc>
            </a:pPr>
            <a:r>
              <a:rPr lang="en-GB" altLang="zh-CN" i="1" dirty="0"/>
              <a:t>B</a:t>
            </a:r>
            <a:r>
              <a:rPr lang="en-GB" altLang="zh-CN" i="1" baseline="30000" dirty="0"/>
              <a:t>2</a:t>
            </a:r>
            <a:r>
              <a:rPr lang="en-GB" altLang="zh-CN" i="1" dirty="0"/>
              <a:t>-4AC &gt; 0 	</a:t>
            </a:r>
            <a:endParaRPr lang="en-GB" altLang="zh-CN" dirty="0"/>
          </a:p>
        </p:txBody>
      </p:sp>
      <p:sp>
        <p:nvSpPr>
          <p:cNvPr id="9" name="矩形 8"/>
          <p:cNvSpPr/>
          <p:nvPr/>
        </p:nvSpPr>
        <p:spPr>
          <a:xfrm>
            <a:off x="849555" y="653198"/>
            <a:ext cx="7560840" cy="523220"/>
          </a:xfrm>
          <a:prstGeom prst="rect">
            <a:avLst/>
          </a:prstGeom>
        </p:spPr>
        <p:txBody>
          <a:bodyPr wrap="square">
            <a:spAutoFit/>
          </a:bodyPr>
          <a:lstStyle/>
          <a:p>
            <a:r>
              <a:rPr lang="en-US" altLang="zh-CN" dirty="0"/>
              <a:t>Standard forms by coordinate transformations </a:t>
            </a:r>
          </a:p>
        </p:txBody>
      </p:sp>
      <p:graphicFrame>
        <p:nvGraphicFramePr>
          <p:cNvPr id="10" name="Object 7"/>
          <p:cNvGraphicFramePr>
            <a:graphicFrameLocks noChangeAspect="1"/>
          </p:cNvGraphicFramePr>
          <p:nvPr>
            <p:extLst>
              <p:ext uri="{D42A27DB-BD31-4B8C-83A1-F6EECF244321}">
                <p14:modId xmlns:p14="http://schemas.microsoft.com/office/powerpoint/2010/main" val="1465245736"/>
              </p:ext>
            </p:extLst>
          </p:nvPr>
        </p:nvGraphicFramePr>
        <p:xfrm>
          <a:off x="2577858" y="3025871"/>
          <a:ext cx="1479251" cy="534564"/>
        </p:xfrm>
        <a:graphic>
          <a:graphicData uri="http://schemas.openxmlformats.org/presentationml/2006/ole">
            <mc:AlternateContent xmlns:mc="http://schemas.openxmlformats.org/markup-compatibility/2006">
              <mc:Choice xmlns:v="urn:schemas-microsoft-com:vml" Requires="v">
                <p:oleObj spid="_x0000_s31855" name="Equation" r:id="rId5" imgW="583920" imgH="228600" progId="Equation.DSMT4">
                  <p:embed/>
                </p:oleObj>
              </mc:Choice>
              <mc:Fallback>
                <p:oleObj name="Equation" r:id="rId5" imgW="583920" imgH="228600" progId="Equation.DSMT4">
                  <p:embed/>
                  <p:pic>
                    <p:nvPicPr>
                      <p:cNvPr id="8199" name="Object 7"/>
                      <p:cNvPicPr>
                        <a:picLocks noChangeAspect="1" noChangeArrowheads="1"/>
                      </p:cNvPicPr>
                      <p:nvPr/>
                    </p:nvPicPr>
                    <p:blipFill>
                      <a:blip r:embed="rId6"/>
                      <a:srcRect/>
                      <a:stretch>
                        <a:fillRect/>
                      </a:stretch>
                    </p:blipFill>
                    <p:spPr bwMode="auto">
                      <a:xfrm>
                        <a:off x="2577858" y="3025871"/>
                        <a:ext cx="1479251" cy="53456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248628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2509" y="548680"/>
            <a:ext cx="7647799" cy="523220"/>
          </a:xfrm>
          <a:prstGeom prst="rect">
            <a:avLst/>
          </a:prstGeom>
        </p:spPr>
        <p:txBody>
          <a:bodyPr wrap="none">
            <a:spAutoFit/>
          </a:bodyPr>
          <a:lstStyle/>
          <a:p>
            <a:pPr algn="ctr"/>
            <a:r>
              <a:rPr lang="en-US" altLang="zh-CN" sz="2800" b="1" dirty="0">
                <a:latin typeface="Cambria Math" panose="02040503050406030204" pitchFamily="18" charset="0"/>
                <a:ea typeface="Cambria Math" panose="02040503050406030204" pitchFamily="18" charset="0"/>
              </a:rPr>
              <a:t>Jacobi’s Algorithm for solving Laplace’s Equation </a:t>
            </a:r>
            <a:endParaRPr lang="zh-CN" altLang="en-US" sz="2800" b="1"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35496" y="1556792"/>
                <a:ext cx="8568952" cy="860748"/>
              </a:xfrm>
              <a:prstGeom prst="rect">
                <a:avLst/>
              </a:prstGeom>
            </p:spPr>
            <p:txBody>
              <a:bodyPr wrap="square">
                <a:spAutoFit/>
              </a:bodyPr>
              <a:lstStyle/>
              <a:p>
                <a:pPr marL="457200" indent="-457200">
                  <a:buAutoNum type="arabicPeriod"/>
                </a:pPr>
                <a:r>
                  <a:rPr lang="en-US" altLang="zh-CN" sz="2400" dirty="0">
                    <a:latin typeface="Cambria Math" panose="02040503050406030204" pitchFamily="18" charset="0"/>
                    <a:ea typeface="Cambria Math" panose="02040503050406030204" pitchFamily="18" charset="0"/>
                  </a:rPr>
                  <a:t>Make an </a:t>
                </a:r>
                <a:r>
                  <a:rPr lang="en-US" altLang="zh-CN" sz="2400" dirty="0">
                    <a:solidFill>
                      <a:srgbClr val="FF0000"/>
                    </a:solidFill>
                    <a:latin typeface="Cambria Math" panose="02040503050406030204" pitchFamily="18" charset="0"/>
                    <a:ea typeface="Cambria Math" panose="02040503050406030204" pitchFamily="18" charset="0"/>
                  </a:rPr>
                  <a:t>initial guess </a:t>
                </a:r>
                <a:r>
                  <a:rPr lang="en-US" altLang="zh-CN" sz="2400" dirty="0">
                    <a:latin typeface="Cambria Math" panose="02040503050406030204" pitchFamily="18" charset="0"/>
                    <a:ea typeface="Cambria Math" panose="02040503050406030204" pitchFamily="18" charset="0"/>
                  </a:rPr>
                  <a:t>for </a:t>
                </a:r>
                <a14:m>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𝑢</m:t>
                        </m:r>
                      </m:e>
                      <m:sub>
                        <m:r>
                          <a:rPr lang="en-US" altLang="zh-CN" sz="2400" b="0" i="1" smtClean="0">
                            <a:latin typeface="Cambria Math" panose="02040503050406030204" pitchFamily="18" charset="0"/>
                            <a:ea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𝑗</m:t>
                        </m:r>
                      </m:sub>
                    </m:sSub>
                  </m:oMath>
                </a14:m>
                <a:r>
                  <a:rPr lang="en-US" altLang="zh-CN" sz="2400" dirty="0">
                    <a:latin typeface="Cambria Math" panose="02040503050406030204" pitchFamily="18" charset="0"/>
                    <a:ea typeface="Cambria Math" panose="02040503050406030204" pitchFamily="18" charset="0"/>
                  </a:rPr>
                  <a:t> at all interior points </a:t>
                </a:r>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m:t>
                    </m:r>
                    <m:r>
                      <a:rPr lang="en-US" altLang="zh-CN" sz="2400" i="1" dirty="0" err="1">
                        <a:latin typeface="Cambria Math" panose="02040503050406030204" pitchFamily="18" charset="0"/>
                        <a:ea typeface="Cambria Math" panose="02040503050406030204" pitchFamily="18" charset="0"/>
                      </a:rPr>
                      <m:t>𝑖</m:t>
                    </m:r>
                    <m:r>
                      <a:rPr lang="en-US" altLang="zh-CN" sz="2400" i="1" dirty="0">
                        <a:latin typeface="Cambria Math" panose="02040503050406030204" pitchFamily="18" charset="0"/>
                        <a:ea typeface="Cambria Math" panose="02040503050406030204" pitchFamily="18" charset="0"/>
                      </a:rPr>
                      <m:t>, </m:t>
                    </m:r>
                    <m:r>
                      <a:rPr lang="en-US" altLang="zh-CN" sz="2400" i="1" dirty="0">
                        <a:latin typeface="Cambria Math" panose="02040503050406030204" pitchFamily="18" charset="0"/>
                        <a:ea typeface="Cambria Math" panose="02040503050406030204" pitchFamily="18" charset="0"/>
                      </a:rPr>
                      <m:t>𝑗</m:t>
                    </m:r>
                    <m:r>
                      <a:rPr lang="en-US" altLang="zh-CN" sz="2400" i="1" dirty="0">
                        <a:latin typeface="Cambria Math" panose="02040503050406030204" pitchFamily="18" charset="0"/>
                        <a:ea typeface="Cambria Math" panose="02040503050406030204" pitchFamily="18" charset="0"/>
                      </a:rPr>
                      <m:t>) </m:t>
                    </m:r>
                  </m:oMath>
                </a14:m>
                <a:r>
                  <a:rPr lang="en-US" altLang="zh-CN" sz="2400" dirty="0">
                    <a:latin typeface="Cambria Math" panose="02040503050406030204" pitchFamily="18" charset="0"/>
                    <a:ea typeface="Cambria Math" panose="02040503050406030204" pitchFamily="18" charset="0"/>
                  </a:rPr>
                  <a:t>for all  </a:t>
                </a:r>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𝑖</m:t>
                    </m:r>
                    <m:r>
                      <a:rPr lang="en-US" altLang="zh-CN" sz="2400" i="1" dirty="0">
                        <a:latin typeface="Cambria Math" panose="02040503050406030204" pitchFamily="18" charset="0"/>
                        <a:ea typeface="Cambria Math" panose="02040503050406030204" pitchFamily="18" charset="0"/>
                      </a:rPr>
                      <m:t>=1 </m:t>
                    </m:r>
                    <m:r>
                      <a:rPr lang="en-US" altLang="zh-CN" sz="2400" b="0" i="1" dirty="0" smtClean="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 </m:t>
                    </m:r>
                    <m:r>
                      <a:rPr lang="en-US" altLang="zh-CN" sz="2400" i="1" dirty="0">
                        <a:latin typeface="Cambria Math" panose="02040503050406030204" pitchFamily="18" charset="0"/>
                        <a:ea typeface="Cambria Math" panose="02040503050406030204" pitchFamily="18" charset="0"/>
                      </a:rPr>
                      <m:t>𝑛</m:t>
                    </m:r>
                  </m:oMath>
                </a14:m>
                <a:r>
                  <a:rPr lang="en-US" altLang="zh-CN" sz="2400" dirty="0">
                    <a:latin typeface="Cambria Math" panose="02040503050406030204" pitchFamily="18" charset="0"/>
                    <a:ea typeface="Cambria Math" panose="02040503050406030204" pitchFamily="18" charset="0"/>
                  </a:rPr>
                  <a:t> and </a:t>
                </a:r>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𝑗</m:t>
                    </m:r>
                    <m:r>
                      <a:rPr lang="en-US" altLang="zh-CN" sz="2400" i="1" dirty="0" smtClean="0">
                        <a:latin typeface="Cambria Math" panose="02040503050406030204" pitchFamily="18" charset="0"/>
                        <a:ea typeface="Cambria Math" panose="02040503050406030204" pitchFamily="18" charset="0"/>
                      </a:rPr>
                      <m:t>= 1 :</m:t>
                    </m:r>
                    <m:r>
                      <a:rPr lang="en-US" altLang="zh-CN" sz="2400" i="1" dirty="0" smtClean="0">
                        <a:latin typeface="Cambria Math" panose="02040503050406030204" pitchFamily="18" charset="0"/>
                        <a:ea typeface="Cambria Math" panose="02040503050406030204" pitchFamily="18" charset="0"/>
                      </a:rPr>
                      <m:t>𝑛</m:t>
                    </m:r>
                  </m:oMath>
                </a14:m>
                <a:endParaRPr lang="zh-CN" altLang="en-US" sz="2400" dirty="0">
                  <a:latin typeface="Cambria Math" panose="020405030504060302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35496" y="1556792"/>
                <a:ext cx="8568952" cy="860748"/>
              </a:xfrm>
              <a:prstGeom prst="rect">
                <a:avLst/>
              </a:prstGeom>
              <a:blipFill rotWithShape="1">
                <a:blip r:embed="rId3"/>
                <a:stretch>
                  <a:fillRect l="-1068" t="-6338" r="-996" b="-14085"/>
                </a:stretch>
              </a:blipFill>
            </p:spPr>
            <p:txBody>
              <a:bodyPr/>
              <a:lstStyle/>
              <a:p>
                <a:r>
                  <a:rPr lang="zh-CN" altLang="en-US">
                    <a:noFill/>
                  </a:rPr>
                  <a:t> </a:t>
                </a:r>
              </a:p>
            </p:txBody>
          </p:sp>
        </mc:Fallback>
      </mc:AlternateContent>
      <p:sp>
        <p:nvSpPr>
          <p:cNvPr id="7" name="矩形 6"/>
          <p:cNvSpPr/>
          <p:nvPr/>
        </p:nvSpPr>
        <p:spPr>
          <a:xfrm>
            <a:off x="35496" y="4320333"/>
            <a:ext cx="8280920" cy="830997"/>
          </a:xfrm>
          <a:prstGeom prst="rect">
            <a:avLst/>
          </a:prstGeom>
        </p:spPr>
        <p:txBody>
          <a:bodyPr wrap="square">
            <a:spAutoFit/>
          </a:bodyPr>
          <a:lstStyle/>
          <a:p>
            <a:r>
              <a:rPr lang="en-US" altLang="zh-CN" sz="2400" dirty="0">
                <a:latin typeface="Cambria Math" panose="02040503050406030204" pitchFamily="18" charset="0"/>
                <a:ea typeface="Cambria Math" panose="02040503050406030204" pitchFamily="18" charset="0"/>
              </a:rPr>
              <a:t>3. Stop if prescribed convergence threshold is reached, </a:t>
            </a:r>
          </a:p>
          <a:p>
            <a:r>
              <a:rPr lang="en-US" altLang="zh-CN" sz="2400" dirty="0">
                <a:latin typeface="Cambria Math" panose="02040503050406030204" pitchFamily="18" charset="0"/>
                <a:ea typeface="Cambria Math" panose="02040503050406030204" pitchFamily="18" charset="0"/>
              </a:rPr>
              <a:t>     otherwise continue to the next step.</a:t>
            </a:r>
            <a:endParaRPr lang="zh-CN" altLang="en-US" sz="2400"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0" name="矩形 9"/>
              <p:cNvSpPr/>
              <p:nvPr/>
            </p:nvSpPr>
            <p:spPr>
              <a:xfrm>
                <a:off x="97388" y="5299754"/>
                <a:ext cx="7683415" cy="1000274"/>
              </a:xfrm>
              <a:prstGeom prst="rect">
                <a:avLst/>
              </a:prstGeom>
            </p:spPr>
            <p:txBody>
              <a:bodyPr wrap="square">
                <a:spAutoFit/>
              </a:bodyPr>
              <a:lstStyle/>
              <a:p>
                <a:r>
                  <a:rPr lang="en-US" altLang="zh-CN" sz="2400" dirty="0">
                    <a:latin typeface="Cambria Math" panose="02040503050406030204" pitchFamily="18" charset="0"/>
                    <a:ea typeface="Cambria Math" panose="02040503050406030204" pitchFamily="18" charset="0"/>
                  </a:rPr>
                  <a:t>4. Update the new value of </a:t>
                </a:r>
                <a14:m>
                  <m:oMath xmlns:m="http://schemas.openxmlformats.org/officeDocument/2006/math">
                    <m:r>
                      <a:rPr lang="en-US" altLang="zh-CN" sz="2400" i="1" dirty="0" smtClean="0">
                        <a:latin typeface="Cambria Math"/>
                        <a:ea typeface="Cambria Math" panose="02040503050406030204" pitchFamily="18" charset="0"/>
                      </a:rPr>
                      <m:t>𝑢</m:t>
                    </m:r>
                  </m:oMath>
                </a14:m>
                <a:r>
                  <a:rPr lang="en-US" altLang="zh-CN" sz="2400" dirty="0">
                    <a:latin typeface="Cambria Math" panose="02040503050406030204" pitchFamily="18" charset="0"/>
                    <a:ea typeface="Cambria Math" panose="02040503050406030204" pitchFamily="18" charset="0"/>
                  </a:rPr>
                  <a:t> for the given iteration</a:t>
                </a:r>
              </a:p>
              <a:p>
                <a:endParaRPr lang="en-US" altLang="zh-CN" sz="1100" dirty="0">
                  <a:latin typeface="Cambria Math" panose="02040503050406030204" pitchFamily="18" charset="0"/>
                  <a:ea typeface="Cambria Math" panose="02040503050406030204" pitchFamily="18" charset="0"/>
                </a:endParaRPr>
              </a:p>
              <a:p>
                <a:r>
                  <a:rPr lang="en-US" altLang="zh-CN" sz="2400" dirty="0">
                    <a:latin typeface="Cambria Math" panose="02040503050406030204" pitchFamily="18" charset="0"/>
                    <a:ea typeface="Cambria Math" panose="02040503050406030204" pitchFamily="18" charset="0"/>
                  </a:rPr>
                  <a:t>5. Go to step 2</a:t>
                </a:r>
                <a:endParaRPr lang="zh-CN" altLang="en-US" sz="2400" dirty="0">
                  <a:latin typeface="Cambria Math" panose="020405030504060302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97388" y="5299754"/>
                <a:ext cx="7683415" cy="1000274"/>
              </a:xfrm>
              <a:prstGeom prst="rect">
                <a:avLst/>
              </a:prstGeom>
              <a:blipFill rotWithShape="1">
                <a:blip r:embed="rId4"/>
                <a:stretch>
                  <a:fillRect l="-1270" t="-4878" b="-12805"/>
                </a:stretch>
              </a:blipFill>
            </p:spPr>
            <p:txBody>
              <a:bodyPr/>
              <a:lstStyle/>
              <a:p>
                <a:r>
                  <a:rPr lang="zh-CN" altLang="en-US">
                    <a:noFill/>
                  </a:rPr>
                  <a:t> </a:t>
                </a:r>
              </a:p>
            </p:txBody>
          </p:sp>
        </mc:Fallback>
      </mc:AlternateContent>
      <p:grpSp>
        <p:nvGrpSpPr>
          <p:cNvPr id="12" name="组合 11"/>
          <p:cNvGrpSpPr/>
          <p:nvPr/>
        </p:nvGrpSpPr>
        <p:grpSpPr>
          <a:xfrm>
            <a:off x="57428" y="2403453"/>
            <a:ext cx="8907059" cy="1805247"/>
            <a:chOff x="57428" y="2271825"/>
            <a:chExt cx="8907059" cy="1805247"/>
          </a:xfrm>
        </p:grpSpPr>
        <p:pic>
          <p:nvPicPr>
            <p:cNvPr id="6"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3356992"/>
              <a:ext cx="4309229" cy="720080"/>
            </a:xfrm>
            <a:prstGeom prst="rect">
              <a:avLst/>
            </a:prstGeom>
            <a:noFill/>
            <a:ln w="38100">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9" name="组合 8"/>
            <p:cNvGrpSpPr/>
            <p:nvPr/>
          </p:nvGrpSpPr>
          <p:grpSpPr>
            <a:xfrm>
              <a:off x="57428" y="2271825"/>
              <a:ext cx="8907059" cy="479100"/>
              <a:chOff x="323528" y="1902745"/>
              <a:chExt cx="7200725" cy="479100"/>
            </a:xfrm>
          </p:grpSpPr>
          <mc:AlternateContent xmlns:mc="http://schemas.openxmlformats.org/markup-compatibility/2006" xmlns:a14="http://schemas.microsoft.com/office/drawing/2010/main">
            <mc:Choice Requires="a14">
              <p:sp>
                <p:nvSpPr>
                  <p:cNvPr id="5" name="矩形 4"/>
                  <p:cNvSpPr/>
                  <p:nvPr/>
                </p:nvSpPr>
                <p:spPr>
                  <a:xfrm>
                    <a:off x="323528" y="1920180"/>
                    <a:ext cx="5184576" cy="461665"/>
                  </a:xfrm>
                  <a:prstGeom prst="rect">
                    <a:avLst/>
                  </a:prstGeom>
                </p:spPr>
                <p:txBody>
                  <a:bodyPr wrap="square">
                    <a:spAutoFit/>
                  </a:bodyPr>
                  <a:lstStyle/>
                  <a:p>
                    <a:r>
                      <a:rPr lang="en-US" altLang="zh-CN" sz="2400" dirty="0">
                        <a:latin typeface="Cambria Math" panose="02040503050406030204" pitchFamily="18" charset="0"/>
                        <a:ea typeface="Cambria Math" panose="02040503050406030204" pitchFamily="18" charset="0"/>
                      </a:rPr>
                      <a:t>2. Using the following Eq. to compute </a:t>
                    </a:r>
                    <a14:m>
                      <m:oMath xmlns:m="http://schemas.openxmlformats.org/officeDocument/2006/math">
                        <m:sSup>
                          <m:sSupPr>
                            <m:ctrlPr>
                              <a:rPr lang="en-US" altLang="zh-CN" sz="2400" i="1" smtClean="0">
                                <a:latin typeface="Cambria Math" panose="02040503050406030204" pitchFamily="18" charset="0"/>
                                <a:ea typeface="Cambria Math" panose="02040503050406030204" pitchFamily="18" charset="0"/>
                              </a:rPr>
                            </m:ctrlPr>
                          </m:sSupPr>
                          <m:e>
                            <m:r>
                              <a:rPr lang="en-US" altLang="zh-CN" sz="2400" b="0" i="1" smtClean="0">
                                <a:latin typeface="Cambria Math"/>
                                <a:ea typeface="Cambria Math" panose="02040503050406030204" pitchFamily="18" charset="0"/>
                              </a:rPr>
                              <m:t>𝑢</m:t>
                            </m:r>
                          </m:e>
                          <m:sup>
                            <m:r>
                              <a:rPr lang="en-US" altLang="zh-CN" sz="2400" b="0" i="1" smtClean="0">
                                <a:latin typeface="Cambria Math"/>
                                <a:ea typeface="Cambria Math" panose="02040503050406030204" pitchFamily="18" charset="0"/>
                              </a:rPr>
                              <m:t>𝑚</m:t>
                            </m:r>
                          </m:sup>
                        </m:sSup>
                      </m:oMath>
                    </a14:m>
                    <a:endParaRPr lang="zh-CN" altLang="en-US" sz="2400"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323528" y="1920180"/>
                    <a:ext cx="5184576" cy="461665"/>
                  </a:xfrm>
                  <a:prstGeom prst="rect">
                    <a:avLst/>
                  </a:prstGeom>
                  <a:blipFill>
                    <a:blip r:embed="rId6"/>
                    <a:stretch>
                      <a:fillRect l="-1426" t="-10526" b="-28947"/>
                    </a:stretch>
                  </a:blipFill>
                </p:spPr>
                <p:txBody>
                  <a:bodyPr/>
                  <a:lstStyle/>
                  <a:p>
                    <a:r>
                      <a:rPr lang="zh-CN" altLang="en-US">
                        <a:noFill/>
                      </a:rPr>
                      <a:t> </a:t>
                    </a:r>
                  </a:p>
                </p:txBody>
              </p:sp>
            </mc:Fallback>
          </mc:AlternateContent>
          <p:sp>
            <p:nvSpPr>
              <p:cNvPr id="8" name="矩形 7"/>
              <p:cNvSpPr/>
              <p:nvPr/>
            </p:nvSpPr>
            <p:spPr>
              <a:xfrm>
                <a:off x="4671799" y="1902745"/>
                <a:ext cx="2852454" cy="461665"/>
              </a:xfrm>
              <a:prstGeom prst="rect">
                <a:avLst/>
              </a:prstGeom>
            </p:spPr>
            <p:txBody>
              <a:bodyPr wrap="square">
                <a:spAutoFit/>
              </a:bodyPr>
              <a:lstStyle/>
              <a:p>
                <a:r>
                  <a:rPr lang="zh-CN" altLang="en-US" sz="2400" i="0" dirty="0">
                    <a:latin typeface="Cambria Math" panose="02040503050406030204" pitchFamily="18" charset="0"/>
                  </a:rPr>
                  <a:t>at all interior points </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rPr>
                  <a:t>𝑖</a:t>
                </a:r>
                <a:r>
                  <a:rPr lang="en-US" altLang="zh-CN" sz="2400" dirty="0">
                    <a:latin typeface="Cambria Math" panose="02040503050406030204" pitchFamily="18" charset="0"/>
                    <a:ea typeface="Cambria Math" panose="02040503050406030204" pitchFamily="18" charset="0"/>
                  </a:rPr>
                  <a:t>,</a:t>
                </a:r>
                <a:r>
                  <a:rPr lang="zh-CN" altLang="en-US" sz="2400" dirty="0">
                    <a:latin typeface="Cambria Math" panose="02040503050406030204" pitchFamily="18" charset="0"/>
                  </a:rPr>
                  <a:t>𝑗</a:t>
                </a:r>
                <a:r>
                  <a:rPr lang="en-US" altLang="zh-CN" sz="2400" dirty="0">
                    <a:latin typeface="Cambria Math" panose="02040503050406030204" pitchFamily="18" charset="0"/>
                    <a:ea typeface="Cambria Math" panose="02040503050406030204" pitchFamily="18" charset="0"/>
                  </a:rPr>
                  <a:t>). </a:t>
                </a:r>
                <a:endParaRPr lang="zh-CN" altLang="en-US" sz="2400" dirty="0">
                  <a:latin typeface="Cambria Math" panose="02040503050406030204" pitchFamily="18" charset="0"/>
                </a:endParaRPr>
              </a:p>
            </p:txBody>
          </p:sp>
        </p:grpSp>
        <mc:AlternateContent xmlns:mc="http://schemas.openxmlformats.org/markup-compatibility/2006" xmlns:a14="http://schemas.microsoft.com/office/drawing/2010/main">
          <mc:Choice Requires="a14">
            <p:sp>
              <p:nvSpPr>
                <p:cNvPr id="11" name="矩形 10"/>
                <p:cNvSpPr/>
                <p:nvPr/>
              </p:nvSpPr>
              <p:spPr>
                <a:xfrm>
                  <a:off x="323528" y="2708920"/>
                  <a:ext cx="6408712" cy="461665"/>
                </a:xfrm>
                <a:prstGeom prst="rect">
                  <a:avLst/>
                </a:prstGeom>
              </p:spPr>
              <p:txBody>
                <a:bodyPr wrap="square">
                  <a:spAutoFit/>
                </a:bodyPr>
                <a:lstStyle/>
                <a:p>
                  <a14:m>
                    <m:oMath xmlns:m="http://schemas.openxmlformats.org/officeDocument/2006/math">
                      <m:r>
                        <m:rPr>
                          <m:nor/>
                        </m:rPr>
                        <a:rPr lang="en-US" altLang="zh-CN" sz="2400" dirty="0" smtClean="0">
                          <a:latin typeface="Cambria Math" panose="02040503050406030204" pitchFamily="18" charset="0"/>
                          <a:ea typeface="Cambria Math" panose="02040503050406030204" pitchFamily="18" charset="0"/>
                        </a:rPr>
                        <m:t>The</m:t>
                      </m:r>
                      <m:r>
                        <m:rPr>
                          <m:nor/>
                        </m:rPr>
                        <a:rPr lang="en-US" altLang="zh-CN" sz="2400" dirty="0" smtClean="0">
                          <a:latin typeface="Cambria Math" panose="02040503050406030204" pitchFamily="18" charset="0"/>
                          <a:ea typeface="Cambria Math" panose="02040503050406030204" pitchFamily="18" charset="0"/>
                        </a:rPr>
                        <m:t> </m:t>
                      </m:r>
                      <m:r>
                        <m:rPr>
                          <m:nor/>
                        </m:rPr>
                        <a:rPr lang="en-US" altLang="zh-CN" sz="2400" dirty="0" smtClean="0">
                          <a:latin typeface="Cambria Math" panose="02040503050406030204" pitchFamily="18" charset="0"/>
                          <a:ea typeface="Cambria Math" panose="02040503050406030204" pitchFamily="18" charset="0"/>
                        </a:rPr>
                        <m:t>index</m:t>
                      </m:r>
                      <m:r>
                        <a:rPr lang="en-US" altLang="zh-CN" sz="2400" b="0" i="1" dirty="0" smtClean="0">
                          <a:latin typeface="Cambria Math" panose="02040503050406030204" pitchFamily="18" charset="0"/>
                          <a:ea typeface="Cambria Math" panose="02040503050406030204" pitchFamily="18" charset="0"/>
                        </a:rPr>
                        <m:t> </m:t>
                      </m:r>
                      <m:r>
                        <a:rPr lang="en-US" altLang="zh-CN" sz="2400" i="1" dirty="0" smtClean="0">
                          <a:latin typeface="Cambria Math"/>
                          <a:ea typeface="Cambria Math" panose="02040503050406030204" pitchFamily="18" charset="0"/>
                        </a:rPr>
                        <m:t>𝑚</m:t>
                      </m:r>
                    </m:oMath>
                  </a14:m>
                  <a:r>
                    <a:rPr lang="en-US" altLang="zh-CN" sz="2400" dirty="0">
                      <a:latin typeface="Cambria Math" panose="02040503050406030204" pitchFamily="18" charset="0"/>
                      <a:ea typeface="Cambria Math" panose="02040503050406030204" pitchFamily="18" charset="0"/>
                    </a:rPr>
                    <a:t> stands for iteration number </a:t>
                  </a:r>
                  <a14:m>
                    <m:oMath xmlns:m="http://schemas.openxmlformats.org/officeDocument/2006/math">
                      <m:r>
                        <a:rPr lang="en-US" altLang="zh-CN" sz="2400" i="1" dirty="0">
                          <a:latin typeface="Cambria Math"/>
                          <a:ea typeface="Cambria Math" panose="02040503050406030204" pitchFamily="18" charset="0"/>
                        </a:rPr>
                        <m:t>𝑚</m:t>
                      </m:r>
                      <m:r>
                        <a:rPr lang="en-US" altLang="zh-CN" sz="2400" b="0" i="1" dirty="0" smtClean="0">
                          <a:latin typeface="Cambria Math"/>
                          <a:ea typeface="Cambria Math" panose="02040503050406030204" pitchFamily="18" charset="0"/>
                        </a:rPr>
                        <m:t>.</m:t>
                      </m:r>
                    </m:oMath>
                  </a14:m>
                  <a:r>
                    <a:rPr lang="en-US" altLang="zh-CN" sz="2400" dirty="0">
                      <a:latin typeface="Cambria Math" panose="02040503050406030204" pitchFamily="18" charset="0"/>
                      <a:ea typeface="Cambria Math" panose="02040503050406030204" pitchFamily="18" charset="0"/>
                    </a:rPr>
                    <a:t> </a:t>
                  </a:r>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323528" y="2708920"/>
                  <a:ext cx="6408712" cy="461665"/>
                </a:xfrm>
                <a:prstGeom prst="rect">
                  <a:avLst/>
                </a:prstGeom>
                <a:blipFill>
                  <a:blip r:embed="rId7"/>
                  <a:stretch>
                    <a:fillRect l="-285" t="-11842" b="-27632"/>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423434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2509" y="548680"/>
            <a:ext cx="7647799" cy="523220"/>
          </a:xfrm>
          <a:prstGeom prst="rect">
            <a:avLst/>
          </a:prstGeom>
        </p:spPr>
        <p:txBody>
          <a:bodyPr wrap="none">
            <a:spAutoFit/>
          </a:bodyPr>
          <a:lstStyle/>
          <a:p>
            <a:pPr algn="ctr"/>
            <a:r>
              <a:rPr lang="en-US" altLang="zh-CN" sz="2800" b="1" dirty="0">
                <a:latin typeface="Cambria Math" panose="02040503050406030204" pitchFamily="18" charset="0"/>
                <a:ea typeface="Cambria Math" panose="02040503050406030204" pitchFamily="18" charset="0"/>
              </a:rPr>
              <a:t>Jacobi’s Algorithm for solving Laplace’s Equation </a:t>
            </a:r>
            <a:endParaRPr lang="zh-CN" altLang="en-US" sz="2800" b="1" dirty="0">
              <a:latin typeface="Cambria Math" panose="020405030504060302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5" y="1635983"/>
            <a:ext cx="6128961" cy="4793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894939" y="5229200"/>
            <a:ext cx="4248472" cy="1200329"/>
          </a:xfrm>
          <a:prstGeom prst="rect">
            <a:avLst/>
          </a:prstGeom>
        </p:spPr>
        <p:txBody>
          <a:bodyPr wrap="square">
            <a:spAutoFit/>
          </a:bodyPr>
          <a:lstStyle/>
          <a:p>
            <a:r>
              <a:rPr lang="en-US" altLang="zh-CN" sz="2400" dirty="0">
                <a:latin typeface="Cambria Math" panose="02040503050406030204" pitchFamily="18" charset="0"/>
                <a:ea typeface="Cambria Math" panose="02040503050406030204" pitchFamily="18" charset="0"/>
              </a:rPr>
              <a:t>Jacobi iteration scheme is very simple and parallelizable, but it has a slow convergence rate!</a:t>
            </a:r>
            <a:endParaRPr lang="zh-CN" altLang="en-US" sz="2400" dirty="0">
              <a:latin typeface="Cambria Math" panose="02040503050406030204" pitchFamily="18" charset="0"/>
            </a:endParaRPr>
          </a:p>
        </p:txBody>
      </p:sp>
      <p:cxnSp>
        <p:nvCxnSpPr>
          <p:cNvPr id="8" name="直接连接符 7"/>
          <p:cNvCxnSpPr/>
          <p:nvPr/>
        </p:nvCxnSpPr>
        <p:spPr bwMode="auto">
          <a:xfrm>
            <a:off x="1475656" y="5517232"/>
            <a:ext cx="2736304" cy="0"/>
          </a:xfrm>
          <a:prstGeom prst="line">
            <a:avLst/>
          </a:prstGeom>
          <a:noFill/>
          <a:ln w="22225"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 name="直接连接符 9"/>
          <p:cNvCxnSpPr/>
          <p:nvPr/>
        </p:nvCxnSpPr>
        <p:spPr bwMode="auto">
          <a:xfrm>
            <a:off x="1043608" y="6237312"/>
            <a:ext cx="1800200" cy="0"/>
          </a:xfrm>
          <a:prstGeom prst="line">
            <a:avLst/>
          </a:prstGeom>
          <a:noFill/>
          <a:ln w="22225"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2455008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9114" y="3217288"/>
            <a:ext cx="4423509" cy="3619708"/>
            <a:chOff x="1907704" y="404663"/>
            <a:chExt cx="5474749" cy="5057775"/>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778" y="404663"/>
              <a:ext cx="5019675"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3486839"/>
              <a:ext cx="4381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6" name="Picture 2" descr="http://www.physics.buffalo.edu/phy410-505/topic6/img/index/tex-6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6894" y="3148562"/>
            <a:ext cx="4486275" cy="40005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456515" y="533834"/>
            <a:ext cx="5786135" cy="584775"/>
          </a:xfrm>
          <a:prstGeom prst="rect">
            <a:avLst/>
          </a:prstGeom>
        </p:spPr>
        <p:txBody>
          <a:bodyPr wrap="none">
            <a:spAutoFit/>
          </a:bodyPr>
          <a:lstStyle/>
          <a:p>
            <a:pPr algn="ctr"/>
            <a:r>
              <a:rPr lang="en-US" altLang="zh-CN" sz="3200" b="1" dirty="0">
                <a:latin typeface="Cambria Math" panose="02040503050406030204" pitchFamily="18" charset="0"/>
                <a:ea typeface="Cambria Math" panose="02040503050406030204" pitchFamily="18" charset="0"/>
              </a:rPr>
              <a:t>Jacobi’s VS. Gauss-Seidel Method</a:t>
            </a:r>
            <a:endParaRPr lang="zh-CN" altLang="en-US" sz="3200" b="1" dirty="0">
              <a:latin typeface="Cambria Math" panose="02040503050406030204" pitchFamily="18" charset="0"/>
            </a:endParaRPr>
          </a:p>
        </p:txBody>
      </p:sp>
      <p:pic>
        <p:nvPicPr>
          <p:cNvPr id="4104" name="Picture 8" descr="http://www.physics.buffalo.edu/phy410-505/topic6/img/index/tex-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1846" y="2143700"/>
            <a:ext cx="5819775" cy="40005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28209" y="1674738"/>
            <a:ext cx="2624436" cy="461665"/>
          </a:xfrm>
          <a:prstGeom prst="rect">
            <a:avLst/>
          </a:prstGeom>
        </p:spPr>
        <p:txBody>
          <a:bodyPr wrap="none">
            <a:spAutoFit/>
          </a:bodyPr>
          <a:lstStyle/>
          <a:p>
            <a:r>
              <a:rPr lang="en-US" altLang="zh-CN" sz="2400" dirty="0">
                <a:latin typeface="Cambria Math" panose="02040503050406030204" pitchFamily="18" charset="0"/>
                <a:ea typeface="Cambria Math" panose="02040503050406030204" pitchFamily="18" charset="0"/>
              </a:rPr>
              <a:t>Jacobi’s algorithm:</a:t>
            </a:r>
            <a:endParaRPr lang="zh-CN" altLang="en-US" sz="2400" dirty="0"/>
          </a:p>
        </p:txBody>
      </p:sp>
      <p:sp>
        <p:nvSpPr>
          <p:cNvPr id="13" name="矩形 12"/>
          <p:cNvSpPr/>
          <p:nvPr/>
        </p:nvSpPr>
        <p:spPr>
          <a:xfrm>
            <a:off x="307328" y="2636912"/>
            <a:ext cx="3296095" cy="461665"/>
          </a:xfrm>
          <a:prstGeom prst="rect">
            <a:avLst/>
          </a:prstGeom>
        </p:spPr>
        <p:txBody>
          <a:bodyPr wrap="none">
            <a:spAutoFit/>
          </a:bodyPr>
          <a:lstStyle/>
          <a:p>
            <a:r>
              <a:rPr lang="en-US" altLang="zh-CN" sz="2400" dirty="0">
                <a:latin typeface="Cambria Math" panose="02040503050406030204" pitchFamily="18" charset="0"/>
                <a:ea typeface="Cambria Math" panose="02040503050406030204" pitchFamily="18" charset="0"/>
              </a:rPr>
              <a:t>Gauss-Seidel algorithm:</a:t>
            </a:r>
            <a:endParaRPr lang="zh-CN" altLang="en-US" sz="2400" dirty="0"/>
          </a:p>
        </p:txBody>
      </p:sp>
      <p:sp>
        <p:nvSpPr>
          <p:cNvPr id="9" name="椭圆 8"/>
          <p:cNvSpPr/>
          <p:nvPr/>
        </p:nvSpPr>
        <p:spPr bwMode="auto">
          <a:xfrm>
            <a:off x="4255068" y="3140968"/>
            <a:ext cx="604964" cy="357002"/>
          </a:xfrm>
          <a:prstGeom prst="ellipse">
            <a:avLst/>
          </a:prstGeom>
          <a:noFill/>
          <a:ln w="22225"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tlCol="0" anchor="ctr"/>
          <a:lstStyle/>
          <a:p>
            <a:pPr algn="ctr"/>
            <a:endParaRPr lang="zh-CN" altLang="en-US"/>
          </a:p>
        </p:txBody>
      </p:sp>
      <p:sp>
        <p:nvSpPr>
          <p:cNvPr id="10" name="椭圆 9"/>
          <p:cNvSpPr/>
          <p:nvPr/>
        </p:nvSpPr>
        <p:spPr bwMode="auto">
          <a:xfrm>
            <a:off x="5724128" y="3172375"/>
            <a:ext cx="504056" cy="352425"/>
          </a:xfrm>
          <a:prstGeom prst="ellipse">
            <a:avLst/>
          </a:prstGeom>
          <a:noFill/>
          <a:ln w="22225"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tlCol="0" anchor="ctr"/>
          <a:lstStyle/>
          <a:p>
            <a:pPr algn="ctr"/>
            <a:endParaRPr lang="zh-CN" altLang="en-US"/>
          </a:p>
        </p:txBody>
      </p:sp>
      <p:sp>
        <p:nvSpPr>
          <p:cNvPr id="11" name="矩形 10"/>
          <p:cNvSpPr/>
          <p:nvPr/>
        </p:nvSpPr>
        <p:spPr>
          <a:xfrm>
            <a:off x="4597012" y="3717032"/>
            <a:ext cx="3270832" cy="523220"/>
          </a:xfrm>
          <a:prstGeom prst="rect">
            <a:avLst/>
          </a:prstGeom>
        </p:spPr>
        <p:txBody>
          <a:bodyPr wrap="none">
            <a:spAutoFit/>
          </a:bodyPr>
          <a:lstStyle/>
          <a:p>
            <a:r>
              <a:rPr lang="en-US" altLang="zh-CN" dirty="0"/>
              <a:t> </a:t>
            </a:r>
            <a:r>
              <a:rPr lang="en-US" altLang="zh-CN" sz="2400" dirty="0">
                <a:latin typeface="Cambria Math" panose="02040503050406030204" pitchFamily="18" charset="0"/>
                <a:ea typeface="Cambria Math" panose="02040503050406030204" pitchFamily="18" charset="0"/>
              </a:rPr>
              <a:t>converge a little faster!</a:t>
            </a:r>
            <a:endParaRPr lang="zh-CN" altLang="en-US" sz="2400" dirty="0">
              <a:latin typeface="Cambria Math" panose="02040503050406030204" pitchFamily="18" charset="0"/>
            </a:endParaRPr>
          </a:p>
        </p:txBody>
      </p:sp>
      <p:pic>
        <p:nvPicPr>
          <p:cNvPr id="1028" name="Picture 4" descr="http://www.physics.buffalo.edu/phy410-505/topic6/img/index/tex-6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5155" y="3275605"/>
            <a:ext cx="1114425" cy="17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859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99592" y="264664"/>
            <a:ext cx="7704856" cy="584775"/>
          </a:xfrm>
          <a:prstGeom prst="rect">
            <a:avLst/>
          </a:prstGeom>
        </p:spPr>
        <p:txBody>
          <a:bodyPr wrap="square">
            <a:spAutoFit/>
          </a:bodyPr>
          <a:lstStyle/>
          <a:p>
            <a:pPr algn="ctr"/>
            <a:r>
              <a:rPr lang="en-US" altLang="zh-CN" sz="3200" b="1" dirty="0">
                <a:latin typeface="Cambria Math" panose="02040503050406030204" pitchFamily="18" charset="0"/>
                <a:ea typeface="Cambria Math" panose="02040503050406030204" pitchFamily="18" charset="0"/>
              </a:rPr>
              <a:t>Successive Over Relaxation (SOR) method</a:t>
            </a:r>
            <a:endParaRPr lang="zh-CN" altLang="en-US" sz="3200"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 name="Rectangle 1"/>
              <p:cNvSpPr>
                <a:spLocks noChangeArrowheads="1"/>
              </p:cNvSpPr>
              <p:nvPr/>
            </p:nvSpPr>
            <p:spPr bwMode="auto">
              <a:xfrm>
                <a:off x="107505" y="1126776"/>
                <a:ext cx="8928992" cy="12598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kumimoji="0" lang="zh-CN"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The Jacobi and Gauss-Seidel methods do not use the value of </a:t>
                </a:r>
                <a14:m>
                  <m:oMath xmlns:m="http://schemas.openxmlformats.org/officeDocument/2006/math">
                    <m:sSub>
                      <m:sSubPr>
                        <m:ctrlPr>
                          <a:rPr kumimoji="0" lang="en-US" altLang="zh-CN" sz="2400" b="0" i="1" u="none" strike="noStrike" cap="none" normalizeH="0" baseline="0" smtClean="0">
                            <a:ln>
                              <a:noFill/>
                            </a:ln>
                            <a:solidFill>
                              <a:schemeClr val="tx1"/>
                            </a:solidFill>
                            <a:effectLst/>
                            <a:latin typeface="Cambria Math" panose="02040503050406030204" pitchFamily="18" charset="0"/>
                            <a:ea typeface="宋体" charset="-122"/>
                          </a:rPr>
                        </m:ctrlPr>
                      </m:sSubPr>
                      <m:e>
                        <m:r>
                          <a:rPr kumimoji="0" lang="en-US" altLang="zh-CN" sz="2400" b="0" i="1" u="none" strike="noStrike" cap="none" normalizeH="0" baseline="0" smtClean="0">
                            <a:ln>
                              <a:noFill/>
                            </a:ln>
                            <a:solidFill>
                              <a:schemeClr val="tx1"/>
                            </a:solidFill>
                            <a:effectLst/>
                            <a:latin typeface="Cambria Math"/>
                            <a:ea typeface="宋体" charset="-122"/>
                          </a:rPr>
                          <m:t>𝑉</m:t>
                        </m:r>
                      </m:e>
                      <m:sub>
                        <m:r>
                          <a:rPr kumimoji="0" lang="en-US" altLang="zh-CN" sz="2400" b="0" i="1" u="none" strike="noStrike" cap="none" normalizeH="0" baseline="0" smtClean="0">
                            <a:ln>
                              <a:noFill/>
                            </a:ln>
                            <a:solidFill>
                              <a:schemeClr val="tx1"/>
                            </a:solidFill>
                            <a:effectLst/>
                            <a:latin typeface="Cambria Math"/>
                            <a:ea typeface="宋体" charset="-122"/>
                          </a:rPr>
                          <m:t>𝑖𝑗</m:t>
                        </m:r>
                      </m:sub>
                    </m:sSub>
                  </m:oMath>
                </a14:m>
                <a:r>
                  <a:rPr kumimoji="0" lang="zh-CN"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 at the same lattice point in updating </a:t>
                </a:r>
                <a14:m>
                  <m:oMath xmlns:m="http://schemas.openxmlformats.org/officeDocument/2006/math">
                    <m:sSub>
                      <m:sSubPr>
                        <m:ctrlPr>
                          <a:rPr lang="en-US" altLang="zh-CN" sz="2400" i="1">
                            <a:latin typeface="Cambria Math" panose="02040503050406030204" pitchFamily="18" charset="0"/>
                            <a:ea typeface="宋体" charset="-122"/>
                          </a:rPr>
                        </m:ctrlPr>
                      </m:sSubPr>
                      <m:e>
                        <m:r>
                          <a:rPr lang="en-US" altLang="zh-CN" sz="2400" i="1">
                            <a:latin typeface="Cambria Math"/>
                            <a:ea typeface="宋体" charset="-122"/>
                          </a:rPr>
                          <m:t>𝑉</m:t>
                        </m:r>
                      </m:e>
                      <m:sub>
                        <m:r>
                          <a:rPr lang="en-US" altLang="zh-CN" sz="2400" i="1">
                            <a:latin typeface="Cambria Math"/>
                            <a:ea typeface="宋体" charset="-122"/>
                          </a:rPr>
                          <m:t>𝑖𝑗</m:t>
                        </m:r>
                      </m:sub>
                    </m:sSub>
                  </m:oMath>
                </a14:m>
                <a:r>
                  <a:rPr kumimoji="0" lang="zh-CN"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 </a:t>
                </a:r>
                <a:r>
                  <a:rPr lang="en-US" altLang="zh-CN" sz="2400" dirty="0">
                    <a:latin typeface="Cambria Math" panose="02040503050406030204" pitchFamily="18" charset="0"/>
                    <a:ea typeface="宋体" charset="-122"/>
                    <a:cs typeface="宋体" charset="-122"/>
                  </a:rPr>
                  <a:t>I</a:t>
                </a:r>
                <a:r>
                  <a:rPr lang="zh-CN" altLang="zh-CN" sz="2400" dirty="0">
                    <a:latin typeface="Cambria Math" panose="02040503050406030204" pitchFamily="18" charset="0"/>
                    <a:ea typeface="宋体" charset="-122"/>
                    <a:cs typeface="宋体" charset="-122"/>
                  </a:rPr>
                  <a:t>mprove </a:t>
                </a:r>
                <a:r>
                  <a:rPr kumimoji="0" lang="zh-CN"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convergence using a linear combination of the new and old solutions as: </a:t>
                </a:r>
              </a:p>
            </p:txBody>
          </p:sp>
        </mc:Choice>
        <mc:Fallback xmlns="">
          <p:sp>
            <p:nvSpPr>
              <p:cNvPr id="4" name="Rectangle 1"/>
              <p:cNvSpPr>
                <a:spLocks noRot="1" noChangeAspect="1" noMove="1" noResize="1" noEditPoints="1" noAdjustHandles="1" noChangeArrowheads="1" noChangeShapeType="1" noTextEdit="1"/>
              </p:cNvSpPr>
              <p:nvPr/>
            </p:nvSpPr>
            <p:spPr bwMode="auto">
              <a:xfrm>
                <a:off x="107505" y="1126776"/>
                <a:ext cx="8928992" cy="1259832"/>
              </a:xfrm>
              <a:prstGeom prst="rect">
                <a:avLst/>
              </a:prstGeom>
              <a:blipFill>
                <a:blip r:embed="rId2"/>
                <a:stretch>
                  <a:fillRect l="-1093" t="-3865" r="-1161" b="-1014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5" name="组合 4"/>
          <p:cNvGrpSpPr/>
          <p:nvPr/>
        </p:nvGrpSpPr>
        <p:grpSpPr>
          <a:xfrm>
            <a:off x="875427" y="2466572"/>
            <a:ext cx="7198515" cy="474177"/>
            <a:chOff x="704470" y="3598096"/>
            <a:chExt cx="6956006" cy="352425"/>
          </a:xfrm>
        </p:grpSpPr>
        <p:pic>
          <p:nvPicPr>
            <p:cNvPr id="5125" name="Picture 5" descr="http://www.physics.buffalo.edu/phy410-505/topic6/img/index/tex-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470" y="3598096"/>
              <a:ext cx="5638800" cy="352425"/>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http://www.physics.buffalo.edu/phy410-505/topic6/img/index/tex-7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6051" y="3694454"/>
              <a:ext cx="1114425" cy="17145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6" name="Rectangle 8"/>
              <p:cNvSpPr>
                <a:spLocks noChangeArrowheads="1"/>
              </p:cNvSpPr>
              <p:nvPr/>
            </p:nvSpPr>
            <p:spPr bwMode="auto">
              <a:xfrm>
                <a:off x="-130209" y="3047817"/>
                <a:ext cx="9274210" cy="187743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457056" tIns="45720" rIns="457056"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The over-relaxation parameter</a:t>
                </a:r>
                <a:r>
                  <a:rPr kumimoji="0" lang="en-US" altLang="zh-CN" sz="24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宋体" charset="-122"/>
                  </a:rPr>
                  <a:t> </a:t>
                </a:r>
                <a14:m>
                  <m:oMath xmlns:m="http://schemas.openxmlformats.org/officeDocument/2006/math">
                    <m:r>
                      <a:rPr kumimoji="0" lang="zh-CN" altLang="en-US" sz="2400" b="0" i="1" u="none" strike="noStrike" cap="none" normalizeH="0" baseline="0" smtClean="0">
                        <a:ln>
                          <a:noFill/>
                        </a:ln>
                        <a:solidFill>
                          <a:schemeClr val="tx1"/>
                        </a:solidFill>
                        <a:effectLst/>
                        <a:latin typeface="Cambria Math" panose="02040503050406030204" pitchFamily="18" charset="0"/>
                        <a:ea typeface="宋体" charset="-122"/>
                        <a:cs typeface="宋体" charset="-122"/>
                      </a:rPr>
                      <m:t>𝜔</m:t>
                    </m:r>
                  </m:oMath>
                </a14:m>
                <a:r>
                  <a:rPr kumimoji="0" lang="zh-CN"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 can be tuned to optimize the convergence. It can be shown that: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  </a:t>
                </a:r>
                <a:r>
                  <a:rPr kumimoji="0" lang="zh-CN"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The method is convergent only for</a:t>
                </a:r>
                <a:r>
                  <a:rPr kumimoji="0" lang="en-US"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 </a:t>
                </a:r>
                <a14:m>
                  <m:oMath xmlns:m="http://schemas.openxmlformats.org/officeDocument/2006/math">
                    <m:r>
                      <a:rPr lang="en-US" altLang="zh-CN" sz="2400">
                        <a:latin typeface="Cambria Math"/>
                        <a:ea typeface="宋体" charset="-122"/>
                        <a:cs typeface="宋体" charset="-122"/>
                      </a:rPr>
                      <m:t> </m:t>
                    </m:r>
                    <m:r>
                      <a:rPr kumimoji="0" lang="en-US" altLang="zh-CN" sz="2400" b="0" i="0" u="none" strike="noStrike" cap="none" normalizeH="0" baseline="0" smtClean="0">
                        <a:ln>
                          <a:noFill/>
                        </a:ln>
                        <a:solidFill>
                          <a:schemeClr val="tx1"/>
                        </a:solidFill>
                        <a:effectLst/>
                        <a:latin typeface="Cambria Math"/>
                        <a:ea typeface="宋体" charset="-122"/>
                        <a:cs typeface="宋体" charset="-122"/>
                      </a:rPr>
                      <m:t>0&lt;</m:t>
                    </m:r>
                    <m:r>
                      <a:rPr kumimoji="0" lang="zh-CN" altLang="en-US" sz="2400" b="0" i="1" u="none" strike="noStrike" cap="none" normalizeH="0" baseline="0" smtClean="0">
                        <a:ln>
                          <a:noFill/>
                        </a:ln>
                        <a:solidFill>
                          <a:schemeClr val="tx1"/>
                        </a:solidFill>
                        <a:effectLst/>
                        <a:latin typeface="Cambria Math"/>
                        <a:ea typeface="宋体" charset="-122"/>
                        <a:cs typeface="宋体" charset="-122"/>
                      </a:rPr>
                      <m:t>𝜔</m:t>
                    </m:r>
                    <m:r>
                      <a:rPr kumimoji="0" lang="en-US" altLang="zh-CN" sz="2400" b="0" i="1" u="none" strike="noStrike" cap="none" normalizeH="0" baseline="0" smtClean="0">
                        <a:ln>
                          <a:noFill/>
                        </a:ln>
                        <a:solidFill>
                          <a:schemeClr val="tx1"/>
                        </a:solidFill>
                        <a:effectLst/>
                        <a:latin typeface="Cambria Math"/>
                        <a:ea typeface="宋体" charset="-122"/>
                        <a:cs typeface="宋体" charset="-122"/>
                      </a:rPr>
                      <m:t>&lt;2</m:t>
                    </m:r>
                  </m:oMath>
                </a14:m>
                <a:r>
                  <a:rPr kumimoji="0" lang="zh-CN"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   . </a:t>
                </a:r>
              </a:p>
              <a:p>
                <a:pPr lvl="0" eaLnBrk="0" hangingPunct="0">
                  <a:buFontTx/>
                  <a:buChar char="•"/>
                </a:pPr>
                <a:r>
                  <a:rPr kumimoji="0" lang="en-US"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  </a:t>
                </a:r>
                <a:r>
                  <a:rPr kumimoji="0" lang="zh-CN"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It is faster than Gauss-Seidel only if </a:t>
                </a:r>
                <a14:m>
                  <m:oMath xmlns:m="http://schemas.openxmlformats.org/officeDocument/2006/math">
                    <m:r>
                      <a:rPr lang="en-US" altLang="zh-CN" sz="2400" dirty="0" smtClean="0">
                        <a:latin typeface="Cambria Math"/>
                        <a:ea typeface="宋体" charset="-122"/>
                        <a:cs typeface="宋体" charset="-122"/>
                      </a:rPr>
                      <m:t>1</m:t>
                    </m:r>
                    <m:r>
                      <a:rPr lang="en-US" altLang="zh-CN" sz="2400">
                        <a:latin typeface="Cambria Math"/>
                        <a:ea typeface="宋体" charset="-122"/>
                        <a:cs typeface="宋体" charset="-122"/>
                      </a:rPr>
                      <m:t>&lt;</m:t>
                    </m:r>
                    <m:r>
                      <a:rPr lang="zh-CN" altLang="en-US" sz="2400" i="1">
                        <a:latin typeface="Cambria Math"/>
                        <a:ea typeface="宋体" charset="-122"/>
                        <a:cs typeface="宋体" charset="-122"/>
                      </a:rPr>
                      <m:t>𝜔</m:t>
                    </m:r>
                    <m:r>
                      <a:rPr lang="en-US" altLang="zh-CN" sz="2400" i="1">
                        <a:latin typeface="Cambria Math"/>
                        <a:ea typeface="宋体" charset="-122"/>
                        <a:cs typeface="宋体" charset="-122"/>
                      </a:rPr>
                      <m:t>&lt;2</m:t>
                    </m:r>
                  </m:oMath>
                </a14:m>
                <a:r>
                  <a:rPr kumimoji="0" lang="zh-CN"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 .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0" i="0" u="none" strike="noStrike" cap="none" normalizeH="0" baseline="0" dirty="0">
                  <a:ln>
                    <a:noFill/>
                  </a:ln>
                  <a:solidFill>
                    <a:schemeClr val="tx1"/>
                  </a:solidFill>
                  <a:effectLst/>
                  <a:latin typeface="Arial" charset="0"/>
                  <a:ea typeface="宋体" charset="-122"/>
                  <a:cs typeface="宋体" charset="-122"/>
                </a:endParaRPr>
              </a:p>
            </p:txBody>
          </p:sp>
        </mc:Choice>
        <mc:Fallback xmlns="">
          <p:sp>
            <p:nvSpPr>
              <p:cNvPr id="6" name="Rectangle 8"/>
              <p:cNvSpPr>
                <a:spLocks noRot="1" noChangeAspect="1" noMove="1" noResize="1" noEditPoints="1" noAdjustHandles="1" noChangeArrowheads="1" noChangeShapeType="1" noTextEdit="1"/>
              </p:cNvSpPr>
              <p:nvPr/>
            </p:nvSpPr>
            <p:spPr bwMode="auto">
              <a:xfrm>
                <a:off x="-130209" y="3047817"/>
                <a:ext cx="9274210" cy="1877437"/>
              </a:xfrm>
              <a:prstGeom prst="rect">
                <a:avLst/>
              </a:prstGeom>
              <a:blipFill>
                <a:blip r:embed="rId5"/>
                <a:stretch>
                  <a:fillRect t="-227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1"/>
              <p:cNvSpPr>
                <a:spLocks noChangeArrowheads="1"/>
              </p:cNvSpPr>
              <p:nvPr/>
            </p:nvSpPr>
            <p:spPr bwMode="auto">
              <a:xfrm>
                <a:off x="-180528" y="5032322"/>
                <a:ext cx="9145016"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457056" tIns="45720" rIns="457056"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  </a:t>
                </a:r>
                <a:r>
                  <a:rPr kumimoji="0" lang="zh-CN"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It converges fastest for a square lattice if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 </a:t>
                </a:r>
                <a:r>
                  <a:rPr kumimoji="0" lang="zh-CN"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where </a:t>
                </a:r>
                <a14:m>
                  <m:oMath xmlns:m="http://schemas.openxmlformats.org/officeDocument/2006/math">
                    <m:r>
                      <a:rPr kumimoji="0" lang="en-US" altLang="zh-CN" sz="2400" b="0" i="1" u="none" strike="noStrike" cap="none" normalizeH="0" baseline="0" smtClean="0">
                        <a:ln>
                          <a:noFill/>
                        </a:ln>
                        <a:solidFill>
                          <a:schemeClr val="tx1"/>
                        </a:solidFill>
                        <a:effectLst/>
                        <a:latin typeface="Cambria Math"/>
                        <a:ea typeface="宋体" charset="-122"/>
                        <a:cs typeface="宋体" charset="-122"/>
                      </a:rPr>
                      <m:t>𝐿</m:t>
                    </m:r>
                  </m:oMath>
                </a14:m>
                <a:r>
                  <a:rPr kumimoji="0" lang="zh-CN"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 is the number of lattice points in the </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a:ea typeface="宋体" charset="-122"/>
                        <a:cs typeface="宋体" charset="-122"/>
                      </a:rPr>
                      <m:t>𝑥</m:t>
                    </m:r>
                    <m:r>
                      <a:rPr kumimoji="0" lang="zh-CN" altLang="zh-CN" sz="2400" b="0" i="1" u="none" strike="noStrike" cap="none" normalizeH="0" baseline="0" dirty="0" smtClean="0">
                        <a:ln>
                          <a:noFill/>
                        </a:ln>
                        <a:solidFill>
                          <a:schemeClr val="tx1"/>
                        </a:solidFill>
                        <a:effectLst/>
                        <a:latin typeface="Cambria Math"/>
                        <a:ea typeface="宋体" charset="-122"/>
                        <a:cs typeface="宋体" charset="-122"/>
                      </a:rPr>
                      <m:t> </m:t>
                    </m:r>
                  </m:oMath>
                </a14:m>
                <a:r>
                  <a:rPr kumimoji="0" lang="zh-CN"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or </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a:ea typeface="宋体" charset="-122"/>
                        <a:cs typeface="宋体" charset="-122"/>
                      </a:rPr>
                      <m:t>𝑦</m:t>
                    </m:r>
                  </m:oMath>
                </a14:m>
                <a:r>
                  <a:rPr kumimoji="0" lang="zh-CN"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 directions. </a:t>
                </a:r>
                <a:endParaRPr kumimoji="0" lang="en-US"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endParaRPr>
              </a:p>
            </p:txBody>
          </p:sp>
        </mc:Choice>
        <mc:Fallback xmlns="">
          <p:sp>
            <p:nvSpPr>
              <p:cNvPr id="7" name="Rectangle 1"/>
              <p:cNvSpPr>
                <a:spLocks noRot="1" noChangeAspect="1" noMove="1" noResize="1" noEditPoints="1" noAdjustHandles="1" noChangeArrowheads="1" noChangeShapeType="1" noTextEdit="1"/>
              </p:cNvSpPr>
              <p:nvPr/>
            </p:nvSpPr>
            <p:spPr bwMode="auto">
              <a:xfrm>
                <a:off x="-180528" y="5032322"/>
                <a:ext cx="9145016" cy="830997"/>
              </a:xfrm>
              <a:prstGeom prst="rect">
                <a:avLst/>
              </a:prstGeom>
              <a:blipFill>
                <a:blip r:embed="rId6"/>
                <a:stretch>
                  <a:fillRect t="-5882" b="-1617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2050" name="Picture 2" descr="http://www.physics.buffalo.edu/phy410-505/topic6/img/index/tex-7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4168" y="4952358"/>
            <a:ext cx="1123674" cy="513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265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descr="C:\Users\Lenovo\AppData\Roaming\Tencent\Users\14359476\QQ\WinTemp\RichOle\[X{M4LV{X9TY9C0)CY@SGV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708920"/>
            <a:ext cx="4680520" cy="195689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矩形 3"/>
              <p:cNvSpPr/>
              <p:nvPr/>
            </p:nvSpPr>
            <p:spPr>
              <a:xfrm>
                <a:off x="179512" y="908720"/>
                <a:ext cx="8856984" cy="1231940"/>
              </a:xfrm>
              <a:prstGeom prst="rect">
                <a:avLst/>
              </a:prstGeom>
            </p:spPr>
            <p:txBody>
              <a:bodyPr wrap="square">
                <a:spAutoFit/>
              </a:bodyPr>
              <a:lstStyle/>
              <a:p>
                <a:r>
                  <a:rPr lang="en-US" altLang="zh-CN" sz="2400" dirty="0">
                    <a:latin typeface="Cambria Math" panose="02040503050406030204" pitchFamily="18" charset="0"/>
                    <a:ea typeface="Cambria Math" panose="02040503050406030204" pitchFamily="18" charset="0"/>
                  </a:rPr>
                  <a:t>According to Numerical Recipes (19.5), the number of iterations  required to reduce the overall error by a factor </a:t>
                </a:r>
                <a:r>
                  <a:rPr lang="en-US" altLang="zh-CN" sz="2400" baseline="30000"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of  </a:t>
                </a:r>
                <a14:m>
                  <m:oMath xmlns:m="http://schemas.openxmlformats.org/officeDocument/2006/math">
                    <m:sSup>
                      <m:sSupPr>
                        <m:ctrlPr>
                          <a:rPr lang="en-US" altLang="zh-CN" sz="2400" i="1" smtClean="0">
                            <a:latin typeface="Cambria Math" panose="02040503050406030204" pitchFamily="18" charset="0"/>
                            <a:ea typeface="Cambria Math" panose="02040503050406030204" pitchFamily="18" charset="0"/>
                          </a:rPr>
                        </m:ctrlPr>
                      </m:sSupPr>
                      <m:e>
                        <m:r>
                          <a:rPr lang="en-US" altLang="zh-CN" sz="2400" b="0" i="1" smtClean="0">
                            <a:latin typeface="Cambria Math"/>
                            <a:ea typeface="Cambria Math" panose="02040503050406030204" pitchFamily="18" charset="0"/>
                          </a:rPr>
                          <m:t>10</m:t>
                        </m:r>
                      </m:e>
                      <m:sup>
                        <m:r>
                          <a:rPr lang="en-US" altLang="zh-CN" sz="2400" b="0" i="1" smtClean="0">
                            <a:latin typeface="Cambria Math"/>
                            <a:ea typeface="Cambria Math" panose="02040503050406030204" pitchFamily="18" charset="0"/>
                          </a:rPr>
                          <m:t>−</m:t>
                        </m:r>
                        <m:r>
                          <a:rPr lang="en-US" altLang="zh-CN" sz="2400" b="0" i="1" smtClean="0">
                            <a:latin typeface="Cambria Math"/>
                            <a:ea typeface="Cambria Math" panose="02040503050406030204" pitchFamily="18" charset="0"/>
                          </a:rPr>
                          <m:t>𝑝</m:t>
                        </m:r>
                      </m:sup>
                    </m:sSup>
                    <m:r>
                      <a:rPr lang="en-US" altLang="zh-CN" sz="2400" b="0" i="1" smtClean="0">
                        <a:latin typeface="Cambria Math"/>
                        <a:ea typeface="Cambria Math" panose="02040503050406030204" pitchFamily="18" charset="0"/>
                      </a:rPr>
                      <m:t> </m:t>
                    </m:r>
                  </m:oMath>
                </a14:m>
                <a:r>
                  <a:rPr lang="en-US" altLang="zh-CN" sz="2400" dirty="0">
                    <a:latin typeface="Cambria Math" panose="02040503050406030204" pitchFamily="18" charset="0"/>
                    <a:ea typeface="Cambria Math" panose="02040503050406030204" pitchFamily="18" charset="0"/>
                  </a:rPr>
                  <a:t>for Laplace's equation in 2-D is given by </a:t>
                </a:r>
                <a:endParaRPr lang="zh-CN" altLang="en-US" sz="2400" dirty="0">
                  <a:latin typeface="Cambria Math" panose="020405030504060302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79512" y="908720"/>
                <a:ext cx="8856984" cy="1231940"/>
              </a:xfrm>
              <a:prstGeom prst="rect">
                <a:avLst/>
              </a:prstGeom>
              <a:blipFill>
                <a:blip r:embed="rId3"/>
                <a:stretch>
                  <a:fillRect l="-1032" t="-3960" b="-79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6617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tr-TR" altLang="zh-CN"/>
              <a:t>Convergence of Iterative Methods</a:t>
            </a:r>
            <a:endParaRPr lang="en-US" altLang="zh-CN">
              <a:ea typeface="宋体" panose="02010600030101010101" pitchFamily="2" charset="-122"/>
            </a:endParaRPr>
          </a:p>
        </p:txBody>
      </p:sp>
      <p:graphicFrame>
        <p:nvGraphicFramePr>
          <p:cNvPr id="80900" name="Object 4"/>
          <p:cNvGraphicFramePr>
            <a:graphicFrameLocks noChangeAspect="1"/>
          </p:cNvGraphicFramePr>
          <p:nvPr/>
        </p:nvGraphicFramePr>
        <p:xfrm>
          <a:off x="5943600" y="1828800"/>
          <a:ext cx="327025" cy="457200"/>
        </p:xfrm>
        <a:graphic>
          <a:graphicData uri="http://schemas.openxmlformats.org/presentationml/2006/ole">
            <mc:AlternateContent xmlns:mc="http://schemas.openxmlformats.org/markup-compatibility/2006">
              <mc:Choice xmlns:v="urn:schemas-microsoft-com:vml" Requires="v">
                <p:oleObj spid="_x0000_s35388" name="Equation" r:id="rId3" imgW="126720" imgH="177480" progId="Equation.3">
                  <p:embed/>
                </p:oleObj>
              </mc:Choice>
              <mc:Fallback>
                <p:oleObj name="Equation" r:id="rId3" imgW="126720" imgH="177480" progId="Equation.3">
                  <p:embed/>
                  <p:pic>
                    <p:nvPicPr>
                      <p:cNvPr id="8090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828800"/>
                        <a:ext cx="32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902" name="Text Box 6"/>
          <p:cNvSpPr txBox="1">
            <a:spLocks noChangeArrowheads="1"/>
          </p:cNvSpPr>
          <p:nvPr/>
        </p:nvSpPr>
        <p:spPr bwMode="auto">
          <a:xfrm>
            <a:off x="1203325" y="1809750"/>
            <a:ext cx="46815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a:t>Define the solution vector as</a:t>
            </a:r>
            <a:endParaRPr lang="en-US" altLang="zh-CN">
              <a:ea typeface="宋体" panose="02010600030101010101" pitchFamily="2" charset="-122"/>
            </a:endParaRPr>
          </a:p>
        </p:txBody>
      </p:sp>
      <p:sp>
        <p:nvSpPr>
          <p:cNvPr id="80903" name="Text Box 7"/>
          <p:cNvSpPr txBox="1">
            <a:spLocks noChangeArrowheads="1"/>
          </p:cNvSpPr>
          <p:nvPr/>
        </p:nvSpPr>
        <p:spPr bwMode="auto">
          <a:xfrm>
            <a:off x="1219200" y="2438400"/>
            <a:ext cx="41052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a:t>Define an error vector as</a:t>
            </a:r>
            <a:endParaRPr lang="en-US" altLang="zh-CN">
              <a:ea typeface="宋体" panose="02010600030101010101" pitchFamily="2" charset="-122"/>
            </a:endParaRPr>
          </a:p>
        </p:txBody>
      </p:sp>
      <p:graphicFrame>
        <p:nvGraphicFramePr>
          <p:cNvPr id="80904" name="Object 8"/>
          <p:cNvGraphicFramePr>
            <a:graphicFrameLocks noChangeAspect="1"/>
          </p:cNvGraphicFramePr>
          <p:nvPr/>
        </p:nvGraphicFramePr>
        <p:xfrm>
          <a:off x="5437188" y="2405063"/>
          <a:ext cx="425450" cy="523875"/>
        </p:xfrm>
        <a:graphic>
          <a:graphicData uri="http://schemas.openxmlformats.org/presentationml/2006/ole">
            <mc:AlternateContent xmlns:mc="http://schemas.openxmlformats.org/markup-compatibility/2006">
              <mc:Choice xmlns:v="urn:schemas-microsoft-com:vml" Requires="v">
                <p:oleObj spid="_x0000_s35389" name="Equation" r:id="rId5" imgW="164880" imgH="203040" progId="Equation.3">
                  <p:embed/>
                </p:oleObj>
              </mc:Choice>
              <mc:Fallback>
                <p:oleObj name="Equation" r:id="rId5" imgW="164880" imgH="203040" progId="Equation.3">
                  <p:embed/>
                  <p:pic>
                    <p:nvPicPr>
                      <p:cNvPr id="80904"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7188" y="2405063"/>
                        <a:ext cx="4254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05" name="Object 9"/>
          <p:cNvGraphicFramePr>
            <a:graphicFrameLocks noChangeAspect="1"/>
          </p:cNvGraphicFramePr>
          <p:nvPr/>
        </p:nvGraphicFramePr>
        <p:xfrm>
          <a:off x="1387475" y="3200400"/>
          <a:ext cx="1797050" cy="522288"/>
        </p:xfrm>
        <a:graphic>
          <a:graphicData uri="http://schemas.openxmlformats.org/presentationml/2006/ole">
            <mc:AlternateContent xmlns:mc="http://schemas.openxmlformats.org/markup-compatibility/2006">
              <mc:Choice xmlns:v="urn:schemas-microsoft-com:vml" Requires="v">
                <p:oleObj spid="_x0000_s35390" name="Equation" r:id="rId7" imgW="698400" imgH="203040" progId="Equation.3">
                  <p:embed/>
                </p:oleObj>
              </mc:Choice>
              <mc:Fallback>
                <p:oleObj name="Equation" r:id="rId7" imgW="698400" imgH="203040" progId="Equation.3">
                  <p:embed/>
                  <p:pic>
                    <p:nvPicPr>
                      <p:cNvPr id="80905"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7475" y="3200400"/>
                        <a:ext cx="179705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0913" name="Group 17"/>
          <p:cNvGrpSpPr>
            <a:grpSpLocks/>
          </p:cNvGrpSpPr>
          <p:nvPr/>
        </p:nvGrpSpPr>
        <p:grpSpPr bwMode="auto">
          <a:xfrm>
            <a:off x="1279525" y="3756025"/>
            <a:ext cx="5568950" cy="587375"/>
            <a:chOff x="806" y="2366"/>
            <a:chExt cx="3508" cy="370"/>
          </a:xfrm>
        </p:grpSpPr>
        <p:sp>
          <p:nvSpPr>
            <p:cNvPr id="80906" name="Text Box 10"/>
            <p:cNvSpPr txBox="1">
              <a:spLocks noChangeArrowheads="1"/>
            </p:cNvSpPr>
            <p:nvPr/>
          </p:nvSpPr>
          <p:spPr bwMode="auto">
            <a:xfrm>
              <a:off x="806" y="2388"/>
              <a:ext cx="197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a:t>Substitute this into</a:t>
              </a:r>
              <a:endParaRPr lang="en-US" altLang="zh-CN">
                <a:ea typeface="宋体" panose="02010600030101010101" pitchFamily="2" charset="-122"/>
              </a:endParaRPr>
            </a:p>
          </p:txBody>
        </p:sp>
        <p:graphicFrame>
          <p:nvGraphicFramePr>
            <p:cNvPr id="80907" name="Object 11"/>
            <p:cNvGraphicFramePr>
              <a:graphicFrameLocks noChangeAspect="1"/>
            </p:cNvGraphicFramePr>
            <p:nvPr/>
          </p:nvGraphicFramePr>
          <p:xfrm>
            <a:off x="2832" y="2366"/>
            <a:ext cx="1482" cy="370"/>
          </p:xfrm>
          <a:graphic>
            <a:graphicData uri="http://schemas.openxmlformats.org/presentationml/2006/ole">
              <mc:AlternateContent xmlns:mc="http://schemas.openxmlformats.org/markup-compatibility/2006">
                <mc:Choice xmlns:v="urn:schemas-microsoft-com:vml" Requires="v">
                  <p:oleObj spid="_x0000_s35391" name="Equation" r:id="rId9" imgW="914400" imgH="228600" progId="Equation.3">
                    <p:embed/>
                  </p:oleObj>
                </mc:Choice>
                <mc:Fallback>
                  <p:oleObj name="Equation" r:id="rId9" imgW="914400" imgH="228600" progId="Equation.3">
                    <p:embed/>
                    <p:pic>
                      <p:nvPicPr>
                        <p:cNvPr id="80907"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2" y="2366"/>
                          <a:ext cx="1482"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80908" name="Object 12"/>
          <p:cNvGraphicFramePr>
            <a:graphicFrameLocks noChangeAspect="1"/>
          </p:cNvGraphicFramePr>
          <p:nvPr/>
        </p:nvGraphicFramePr>
        <p:xfrm>
          <a:off x="1357313" y="4495800"/>
          <a:ext cx="6110287" cy="587375"/>
        </p:xfrm>
        <a:graphic>
          <a:graphicData uri="http://schemas.openxmlformats.org/presentationml/2006/ole">
            <mc:AlternateContent xmlns:mc="http://schemas.openxmlformats.org/markup-compatibility/2006">
              <mc:Choice xmlns:v="urn:schemas-microsoft-com:vml" Requires="v">
                <p:oleObj spid="_x0000_s35392" name="Equation" r:id="rId11" imgW="2374560" imgH="228600" progId="Equation.3">
                  <p:embed/>
                </p:oleObj>
              </mc:Choice>
              <mc:Fallback>
                <p:oleObj name="Equation" r:id="rId11" imgW="2374560" imgH="228600" progId="Equation.3">
                  <p:embed/>
                  <p:pic>
                    <p:nvPicPr>
                      <p:cNvPr id="80908"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57313" y="4495800"/>
                        <a:ext cx="6110287"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0911" name="Group 15"/>
          <p:cNvGrpSpPr>
            <a:grpSpLocks/>
          </p:cNvGrpSpPr>
          <p:nvPr/>
        </p:nvGrpSpPr>
        <p:grpSpPr bwMode="auto">
          <a:xfrm>
            <a:off x="2209800" y="4419600"/>
            <a:ext cx="4114800" cy="762000"/>
            <a:chOff x="1392" y="2784"/>
            <a:chExt cx="2592" cy="480"/>
          </a:xfrm>
        </p:grpSpPr>
        <p:sp>
          <p:nvSpPr>
            <p:cNvPr id="80909" name="Line 13"/>
            <p:cNvSpPr>
              <a:spLocks noChangeShapeType="1"/>
            </p:cNvSpPr>
            <p:nvPr/>
          </p:nvSpPr>
          <p:spPr bwMode="auto">
            <a:xfrm flipV="1">
              <a:off x="1392" y="2784"/>
              <a:ext cx="336" cy="480"/>
            </a:xfrm>
            <a:prstGeom prst="line">
              <a:avLst/>
            </a:prstGeom>
            <a:noFill/>
            <a:ln w="1905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910" name="Line 14"/>
            <p:cNvSpPr>
              <a:spLocks noChangeShapeType="1"/>
            </p:cNvSpPr>
            <p:nvPr/>
          </p:nvSpPr>
          <p:spPr bwMode="auto">
            <a:xfrm flipV="1">
              <a:off x="3456" y="2880"/>
              <a:ext cx="528" cy="384"/>
            </a:xfrm>
            <a:prstGeom prst="line">
              <a:avLst/>
            </a:prstGeom>
            <a:noFill/>
            <a:ln w="1905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80912" name="Object 16"/>
          <p:cNvGraphicFramePr>
            <a:graphicFrameLocks noChangeAspect="1"/>
          </p:cNvGraphicFramePr>
          <p:nvPr/>
        </p:nvGraphicFramePr>
        <p:xfrm>
          <a:off x="1209675" y="5289550"/>
          <a:ext cx="6437313" cy="522288"/>
        </p:xfrm>
        <a:graphic>
          <a:graphicData uri="http://schemas.openxmlformats.org/presentationml/2006/ole">
            <mc:AlternateContent xmlns:mc="http://schemas.openxmlformats.org/markup-compatibility/2006">
              <mc:Choice xmlns:v="urn:schemas-microsoft-com:vml" Requires="v">
                <p:oleObj spid="_x0000_s35393" name="Equation" r:id="rId13" imgW="2501640" imgH="203040" progId="Equation.3">
                  <p:embed/>
                </p:oleObj>
              </mc:Choice>
              <mc:Fallback>
                <p:oleObj name="Equation" r:id="rId13" imgW="2501640" imgH="203040" progId="Equation.3">
                  <p:embed/>
                  <p:pic>
                    <p:nvPicPr>
                      <p:cNvPr id="80912"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09675" y="5289550"/>
                        <a:ext cx="6437313"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804668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80913"/>
                                        </p:tgtEl>
                                        <p:attrNameLst>
                                          <p:attrName>style.visibility</p:attrName>
                                        </p:attrNameLst>
                                      </p:cBhvr>
                                      <p:to>
                                        <p:strVal val="visible"/>
                                      </p:to>
                                    </p:set>
                                    <p:anim calcmode="lin" valueType="num">
                                      <p:cBhvr additive="base">
                                        <p:cTn id="7" dur="500" fill="hold"/>
                                        <p:tgtEl>
                                          <p:spTgt spid="80913"/>
                                        </p:tgtEl>
                                        <p:attrNameLst>
                                          <p:attrName>ppt_x</p:attrName>
                                        </p:attrNameLst>
                                      </p:cBhvr>
                                      <p:tavLst>
                                        <p:tav tm="0">
                                          <p:val>
                                            <p:strVal val="0-#ppt_w/2"/>
                                          </p:val>
                                        </p:tav>
                                        <p:tav tm="100000">
                                          <p:val>
                                            <p:strVal val="#ppt_x"/>
                                          </p:val>
                                        </p:tav>
                                      </p:tavLst>
                                    </p:anim>
                                    <p:anim calcmode="lin" valueType="num">
                                      <p:cBhvr additive="base">
                                        <p:cTn id="8" dur="500" fill="hold"/>
                                        <p:tgtEl>
                                          <p:spTgt spid="8091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80908"/>
                                        </p:tgtEl>
                                        <p:attrNameLst>
                                          <p:attrName>style.visibility</p:attrName>
                                        </p:attrNameLst>
                                      </p:cBhvr>
                                      <p:to>
                                        <p:strVal val="visible"/>
                                      </p:to>
                                    </p:set>
                                    <p:anim calcmode="lin" valueType="num">
                                      <p:cBhvr additive="base">
                                        <p:cTn id="13" dur="500" fill="hold"/>
                                        <p:tgtEl>
                                          <p:spTgt spid="80908"/>
                                        </p:tgtEl>
                                        <p:attrNameLst>
                                          <p:attrName>ppt_x</p:attrName>
                                        </p:attrNameLst>
                                      </p:cBhvr>
                                      <p:tavLst>
                                        <p:tav tm="0">
                                          <p:val>
                                            <p:strVal val="0-#ppt_w/2"/>
                                          </p:val>
                                        </p:tav>
                                        <p:tav tm="100000">
                                          <p:val>
                                            <p:strVal val="#ppt_x"/>
                                          </p:val>
                                        </p:tav>
                                      </p:tavLst>
                                    </p:anim>
                                    <p:anim calcmode="lin" valueType="num">
                                      <p:cBhvr additive="base">
                                        <p:cTn id="14" dur="500" fill="hold"/>
                                        <p:tgtEl>
                                          <p:spTgt spid="8090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809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80912"/>
                                        </p:tgtEl>
                                        <p:attrNameLst>
                                          <p:attrName>style.visibility</p:attrName>
                                        </p:attrNameLst>
                                      </p:cBhvr>
                                      <p:to>
                                        <p:strVal val="visible"/>
                                      </p:to>
                                    </p:set>
                                    <p:anim calcmode="lin" valueType="num">
                                      <p:cBhvr additive="base">
                                        <p:cTn id="23" dur="500" fill="hold"/>
                                        <p:tgtEl>
                                          <p:spTgt spid="80912"/>
                                        </p:tgtEl>
                                        <p:attrNameLst>
                                          <p:attrName>ppt_x</p:attrName>
                                        </p:attrNameLst>
                                      </p:cBhvr>
                                      <p:tavLst>
                                        <p:tav tm="0">
                                          <p:val>
                                            <p:strVal val="0-#ppt_w/2"/>
                                          </p:val>
                                        </p:tav>
                                        <p:tav tm="100000">
                                          <p:val>
                                            <p:strVal val="#ppt_x"/>
                                          </p:val>
                                        </p:tav>
                                      </p:tavLst>
                                    </p:anim>
                                    <p:anim calcmode="lin" valueType="num">
                                      <p:cBhvr additive="base">
                                        <p:cTn id="24" dur="500" fill="hold"/>
                                        <p:tgtEl>
                                          <p:spTgt spid="809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tr-TR" altLang="zh-CN"/>
              <a:t>Convergence of Iterative Methods</a:t>
            </a:r>
            <a:endParaRPr lang="en-US" altLang="zh-CN">
              <a:ea typeface="宋体" panose="02010600030101010101" pitchFamily="2" charset="-122"/>
            </a:endParaRPr>
          </a:p>
        </p:txBody>
      </p:sp>
      <p:graphicFrame>
        <p:nvGraphicFramePr>
          <p:cNvPr id="82959" name="Object 15"/>
          <p:cNvGraphicFramePr>
            <a:graphicFrameLocks noChangeAspect="1"/>
          </p:cNvGraphicFramePr>
          <p:nvPr/>
        </p:nvGraphicFramePr>
        <p:xfrm>
          <a:off x="2133600" y="2101850"/>
          <a:ext cx="4740275" cy="717550"/>
        </p:xfrm>
        <a:graphic>
          <a:graphicData uri="http://schemas.openxmlformats.org/presentationml/2006/ole">
            <mc:AlternateContent xmlns:mc="http://schemas.openxmlformats.org/markup-compatibility/2006">
              <mc:Choice xmlns:v="urn:schemas-microsoft-com:vml" Requires="v">
                <p:oleObj spid="_x0000_s36032" name="Equation" r:id="rId3" imgW="1841400" imgH="279360" progId="Equation.3">
                  <p:embed/>
                </p:oleObj>
              </mc:Choice>
              <mc:Fallback>
                <p:oleObj name="Equation" r:id="rId3" imgW="1841400" imgH="279360" progId="Equation.3">
                  <p:embed/>
                  <p:pic>
                    <p:nvPicPr>
                      <p:cNvPr id="82959"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101850"/>
                        <a:ext cx="4740275"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960" name="Text Box 16"/>
          <p:cNvSpPr txBox="1">
            <a:spLocks noChangeArrowheads="1"/>
          </p:cNvSpPr>
          <p:nvPr/>
        </p:nvSpPr>
        <p:spPr bwMode="auto">
          <a:xfrm>
            <a:off x="685800" y="4357688"/>
            <a:ext cx="37544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u="sng"/>
              <a:t>Convergence condition</a:t>
            </a:r>
            <a:endParaRPr lang="en-US" altLang="zh-CN" u="sng">
              <a:ea typeface="宋体" panose="02010600030101010101" pitchFamily="2" charset="-122"/>
            </a:endParaRPr>
          </a:p>
        </p:txBody>
      </p:sp>
      <p:graphicFrame>
        <p:nvGraphicFramePr>
          <p:cNvPr id="82961" name="Object 17"/>
          <p:cNvGraphicFramePr>
            <a:graphicFrameLocks noChangeAspect="1"/>
          </p:cNvGraphicFramePr>
          <p:nvPr/>
        </p:nvGraphicFramePr>
        <p:xfrm>
          <a:off x="1725613" y="5038725"/>
          <a:ext cx="6073775" cy="828675"/>
        </p:xfrm>
        <a:graphic>
          <a:graphicData uri="http://schemas.openxmlformats.org/presentationml/2006/ole">
            <mc:AlternateContent xmlns:mc="http://schemas.openxmlformats.org/markup-compatibility/2006">
              <mc:Choice xmlns:v="urn:schemas-microsoft-com:vml" Requires="v">
                <p:oleObj spid="_x0000_s36033" name="Equation" r:id="rId5" imgW="2234880" imgH="304560" progId="Equation.3">
                  <p:embed/>
                </p:oleObj>
              </mc:Choice>
              <mc:Fallback>
                <p:oleObj name="Equation" r:id="rId5" imgW="2234880" imgH="304560" progId="Equation.3">
                  <p:embed/>
                  <p:pic>
                    <p:nvPicPr>
                      <p:cNvPr id="82961"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5613" y="5038725"/>
                        <a:ext cx="6073775"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962" name="Freeform 18"/>
          <p:cNvSpPr>
            <a:spLocks/>
          </p:cNvSpPr>
          <p:nvPr/>
        </p:nvSpPr>
        <p:spPr bwMode="auto">
          <a:xfrm>
            <a:off x="1600200" y="1770063"/>
            <a:ext cx="1066800" cy="482600"/>
          </a:xfrm>
          <a:custGeom>
            <a:avLst/>
            <a:gdLst>
              <a:gd name="T0" fmla="*/ 0 w 672"/>
              <a:gd name="T1" fmla="*/ 304 h 304"/>
              <a:gd name="T2" fmla="*/ 384 w 672"/>
              <a:gd name="T3" fmla="*/ 16 h 304"/>
              <a:gd name="T4" fmla="*/ 672 w 672"/>
              <a:gd name="T5" fmla="*/ 208 h 304"/>
            </a:gdLst>
            <a:ahLst/>
            <a:cxnLst>
              <a:cxn ang="0">
                <a:pos x="T0" y="T1"/>
              </a:cxn>
              <a:cxn ang="0">
                <a:pos x="T2" y="T3"/>
              </a:cxn>
              <a:cxn ang="0">
                <a:pos x="T4" y="T5"/>
              </a:cxn>
            </a:cxnLst>
            <a:rect l="0" t="0" r="r" b="b"/>
            <a:pathLst>
              <a:path w="672" h="304">
                <a:moveTo>
                  <a:pt x="0" y="304"/>
                </a:moveTo>
                <a:cubicBezTo>
                  <a:pt x="136" y="168"/>
                  <a:pt x="272" y="32"/>
                  <a:pt x="384" y="16"/>
                </a:cubicBezTo>
                <a:cubicBezTo>
                  <a:pt x="496" y="0"/>
                  <a:pt x="624" y="176"/>
                  <a:pt x="672" y="208"/>
                </a:cubicBezTo>
              </a:path>
            </a:pathLst>
          </a:custGeom>
          <a:noFill/>
          <a:ln w="28575" cap="flat" cmpd="sng">
            <a:solidFill>
              <a:srgbClr val="FF0000"/>
            </a:solidFill>
            <a:prstDash val="solid"/>
            <a:miter lim="800000"/>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963" name="Freeform 19"/>
          <p:cNvSpPr>
            <a:spLocks/>
          </p:cNvSpPr>
          <p:nvPr/>
        </p:nvSpPr>
        <p:spPr bwMode="auto">
          <a:xfrm>
            <a:off x="5791200" y="1858963"/>
            <a:ext cx="1676400" cy="317500"/>
          </a:xfrm>
          <a:custGeom>
            <a:avLst/>
            <a:gdLst>
              <a:gd name="T0" fmla="*/ 0 w 1056"/>
              <a:gd name="T1" fmla="*/ 152 h 200"/>
              <a:gd name="T2" fmla="*/ 672 w 1056"/>
              <a:gd name="T3" fmla="*/ 8 h 200"/>
              <a:gd name="T4" fmla="*/ 1056 w 1056"/>
              <a:gd name="T5" fmla="*/ 200 h 200"/>
            </a:gdLst>
            <a:ahLst/>
            <a:cxnLst>
              <a:cxn ang="0">
                <a:pos x="T0" y="T1"/>
              </a:cxn>
              <a:cxn ang="0">
                <a:pos x="T2" y="T3"/>
              </a:cxn>
              <a:cxn ang="0">
                <a:pos x="T4" y="T5"/>
              </a:cxn>
            </a:cxnLst>
            <a:rect l="0" t="0" r="r" b="b"/>
            <a:pathLst>
              <a:path w="1056" h="200">
                <a:moveTo>
                  <a:pt x="0" y="152"/>
                </a:moveTo>
                <a:cubicBezTo>
                  <a:pt x="248" y="76"/>
                  <a:pt x="496" y="0"/>
                  <a:pt x="672" y="8"/>
                </a:cubicBezTo>
                <a:cubicBezTo>
                  <a:pt x="848" y="16"/>
                  <a:pt x="992" y="168"/>
                  <a:pt x="1056" y="200"/>
                </a:cubicBezTo>
              </a:path>
            </a:pathLst>
          </a:custGeom>
          <a:noFill/>
          <a:ln w="28575" cap="flat" cmpd="sng">
            <a:solidFill>
              <a:srgbClr val="FF0000"/>
            </a:solidFill>
            <a:prstDash val="solid"/>
            <a:miter lim="800000"/>
            <a:headEnd type="arrow"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964" name="Text Box 20"/>
          <p:cNvSpPr txBox="1">
            <a:spLocks noChangeArrowheads="1"/>
          </p:cNvSpPr>
          <p:nvPr/>
        </p:nvSpPr>
        <p:spPr bwMode="auto">
          <a:xfrm>
            <a:off x="593725" y="2133600"/>
            <a:ext cx="1292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sz="2400">
                <a:solidFill>
                  <a:schemeClr val="hlink"/>
                </a:solidFill>
              </a:rPr>
              <a:t>iteration</a:t>
            </a:r>
            <a:endParaRPr lang="en-US" altLang="zh-CN" sz="2400">
              <a:solidFill>
                <a:schemeClr val="hlink"/>
              </a:solidFill>
              <a:ea typeface="宋体" panose="02010600030101010101" pitchFamily="2" charset="-122"/>
            </a:endParaRPr>
          </a:p>
        </p:txBody>
      </p:sp>
      <p:sp>
        <p:nvSpPr>
          <p:cNvPr id="82965" name="Text Box 21"/>
          <p:cNvSpPr txBox="1">
            <a:spLocks noChangeArrowheads="1"/>
          </p:cNvSpPr>
          <p:nvPr/>
        </p:nvSpPr>
        <p:spPr bwMode="auto">
          <a:xfrm>
            <a:off x="7070725" y="2057400"/>
            <a:ext cx="1014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sz="2400">
                <a:solidFill>
                  <a:schemeClr val="hlink"/>
                </a:solidFill>
              </a:rPr>
              <a:t>power</a:t>
            </a:r>
            <a:endParaRPr lang="en-US" altLang="zh-CN" sz="2400">
              <a:solidFill>
                <a:schemeClr val="hlink"/>
              </a:solidFill>
              <a:ea typeface="宋体" panose="02010600030101010101" pitchFamily="2" charset="-122"/>
            </a:endParaRPr>
          </a:p>
        </p:txBody>
      </p:sp>
      <p:sp>
        <p:nvSpPr>
          <p:cNvPr id="82966" name="Text Box 22"/>
          <p:cNvSpPr txBox="1">
            <a:spLocks noChangeArrowheads="1"/>
          </p:cNvSpPr>
          <p:nvPr/>
        </p:nvSpPr>
        <p:spPr bwMode="auto">
          <a:xfrm>
            <a:off x="517525" y="3168650"/>
            <a:ext cx="827563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a:t>The iterative method will converge for any initial </a:t>
            </a:r>
          </a:p>
          <a:p>
            <a:r>
              <a:rPr lang="tr-TR" altLang="zh-CN"/>
              <a:t>iteration vector if the following condition is satisfied</a:t>
            </a:r>
            <a:endParaRPr lang="en-US" altLang="zh-CN">
              <a:ea typeface="宋体" panose="02010600030101010101" pitchFamily="2" charset="-122"/>
            </a:endParaRPr>
          </a:p>
        </p:txBody>
      </p:sp>
    </p:spTree>
    <p:extLst>
      <p:ext uri="{BB962C8B-B14F-4D97-AF65-F5344CB8AC3E}">
        <p14:creationId xmlns:p14="http://schemas.microsoft.com/office/powerpoint/2010/main" val="3551313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tr-TR" altLang="zh-CN"/>
              <a:t>Norm of a vector</a:t>
            </a:r>
            <a:endParaRPr lang="en-US" altLang="zh-CN">
              <a:ea typeface="宋体" panose="02010600030101010101" pitchFamily="2" charset="-122"/>
            </a:endParaRPr>
          </a:p>
        </p:txBody>
      </p:sp>
      <p:sp>
        <p:nvSpPr>
          <p:cNvPr id="83971" name="Text Box 3"/>
          <p:cNvSpPr txBox="1">
            <a:spLocks noChangeArrowheads="1"/>
          </p:cNvSpPr>
          <p:nvPr/>
        </p:nvSpPr>
        <p:spPr bwMode="auto">
          <a:xfrm>
            <a:off x="1143000" y="1766888"/>
            <a:ext cx="73104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a:t>A vector norm should satisfy these conditions</a:t>
            </a:r>
            <a:endParaRPr lang="en-US" altLang="zh-CN">
              <a:ea typeface="宋体" panose="02010600030101010101" pitchFamily="2" charset="-122"/>
            </a:endParaRPr>
          </a:p>
        </p:txBody>
      </p:sp>
      <p:graphicFrame>
        <p:nvGraphicFramePr>
          <p:cNvPr id="83972" name="Object 4"/>
          <p:cNvGraphicFramePr>
            <a:graphicFrameLocks noChangeAspect="1"/>
          </p:cNvGraphicFramePr>
          <p:nvPr/>
        </p:nvGraphicFramePr>
        <p:xfrm>
          <a:off x="1219200" y="2486025"/>
          <a:ext cx="6019800" cy="2466975"/>
        </p:xfrm>
        <a:graphic>
          <a:graphicData uri="http://schemas.openxmlformats.org/presentationml/2006/ole">
            <mc:AlternateContent xmlns:mc="http://schemas.openxmlformats.org/markup-compatibility/2006">
              <mc:Choice xmlns:v="urn:schemas-microsoft-com:vml" Requires="v">
                <p:oleObj spid="_x0000_s36961" name="Equation" r:id="rId3" imgW="2336760" imgH="1015920" progId="Equation.3">
                  <p:embed/>
                </p:oleObj>
              </mc:Choice>
              <mc:Fallback>
                <p:oleObj name="Equation" r:id="rId3" imgW="2336760" imgH="1015920" progId="Equation.3">
                  <p:embed/>
                  <p:pic>
                    <p:nvPicPr>
                      <p:cNvPr id="8397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486025"/>
                        <a:ext cx="6019800" cy="246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73" name="Text Box 5"/>
          <p:cNvSpPr txBox="1">
            <a:spLocks noChangeArrowheads="1"/>
          </p:cNvSpPr>
          <p:nvPr/>
        </p:nvSpPr>
        <p:spPr bwMode="auto">
          <a:xfrm>
            <a:off x="381000" y="5181600"/>
            <a:ext cx="8458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zh-CN"/>
              <a:t>Vector norms can be defined in different forms as long as the norm definition satisfies these conditions</a:t>
            </a:r>
            <a:endParaRPr lang="en-US" altLang="zh-CN">
              <a:ea typeface="宋体" panose="02010600030101010101" pitchFamily="2" charset="-122"/>
            </a:endParaRPr>
          </a:p>
        </p:txBody>
      </p:sp>
    </p:spTree>
    <p:extLst>
      <p:ext uri="{BB962C8B-B14F-4D97-AF65-F5344CB8AC3E}">
        <p14:creationId xmlns:p14="http://schemas.microsoft.com/office/powerpoint/2010/main" val="3170749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tr-TR" altLang="zh-CN"/>
              <a:t>Commonly used vector norms</a:t>
            </a:r>
            <a:endParaRPr lang="en-US" altLang="zh-CN">
              <a:ea typeface="宋体" panose="02010600030101010101" pitchFamily="2" charset="-122"/>
            </a:endParaRPr>
          </a:p>
        </p:txBody>
      </p:sp>
      <p:graphicFrame>
        <p:nvGraphicFramePr>
          <p:cNvPr id="84996" name="Object 4"/>
          <p:cNvGraphicFramePr>
            <a:graphicFrameLocks noChangeAspect="1"/>
          </p:cNvGraphicFramePr>
          <p:nvPr/>
        </p:nvGraphicFramePr>
        <p:xfrm>
          <a:off x="1295400" y="2362200"/>
          <a:ext cx="4191000" cy="723900"/>
        </p:xfrm>
        <a:graphic>
          <a:graphicData uri="http://schemas.openxmlformats.org/presentationml/2006/ole">
            <mc:AlternateContent xmlns:mc="http://schemas.openxmlformats.org/markup-compatibility/2006">
              <mc:Choice xmlns:v="urn:schemas-microsoft-com:vml" Requires="v">
                <p:oleObj spid="_x0000_s38175" name="Equation" r:id="rId3" imgW="1473120" imgH="253800" progId="Equation.3">
                  <p:embed/>
                </p:oleObj>
              </mc:Choice>
              <mc:Fallback>
                <p:oleObj name="Equation" r:id="rId3" imgW="1473120" imgH="253800" progId="Equation.3">
                  <p:embed/>
                  <p:pic>
                    <p:nvPicPr>
                      <p:cNvPr id="8499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362200"/>
                        <a:ext cx="41910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997" name="Text Box 5"/>
          <p:cNvSpPr txBox="1">
            <a:spLocks noChangeArrowheads="1"/>
          </p:cNvSpPr>
          <p:nvPr/>
        </p:nvSpPr>
        <p:spPr bwMode="auto">
          <a:xfrm>
            <a:off x="1295400" y="1752600"/>
            <a:ext cx="365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zh-CN"/>
              <a:t>Sum norm or </a:t>
            </a:r>
            <a:r>
              <a:rPr lang="tr-TR" altLang="zh-CN">
                <a:cs typeface="Tahoma" panose="020B0604030504040204" pitchFamily="34" charset="0"/>
              </a:rPr>
              <a:t>ℓ</a:t>
            </a:r>
            <a:r>
              <a:rPr lang="tr-TR" altLang="zh-CN" baseline="-25000"/>
              <a:t>1</a:t>
            </a:r>
            <a:r>
              <a:rPr lang="tr-TR" altLang="zh-CN"/>
              <a:t> norm</a:t>
            </a:r>
            <a:endParaRPr lang="en-US" altLang="zh-CN">
              <a:ea typeface="宋体" panose="02010600030101010101" pitchFamily="2" charset="-122"/>
            </a:endParaRPr>
          </a:p>
        </p:txBody>
      </p:sp>
      <p:sp>
        <p:nvSpPr>
          <p:cNvPr id="84998" name="Text Box 6"/>
          <p:cNvSpPr txBox="1">
            <a:spLocks noChangeArrowheads="1"/>
          </p:cNvSpPr>
          <p:nvPr/>
        </p:nvSpPr>
        <p:spPr bwMode="auto">
          <a:xfrm>
            <a:off x="1295400" y="3200400"/>
            <a:ext cx="4648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zh-CN"/>
              <a:t>Euclidean norm or </a:t>
            </a:r>
            <a:r>
              <a:rPr lang="tr-TR" altLang="zh-CN">
                <a:cs typeface="Tahoma" panose="020B0604030504040204" pitchFamily="34" charset="0"/>
              </a:rPr>
              <a:t>ℓ</a:t>
            </a:r>
            <a:r>
              <a:rPr lang="tr-TR" altLang="zh-CN" baseline="-25000"/>
              <a:t>2</a:t>
            </a:r>
            <a:r>
              <a:rPr lang="tr-TR" altLang="zh-CN"/>
              <a:t> norm</a:t>
            </a:r>
            <a:endParaRPr lang="en-US" altLang="zh-CN">
              <a:ea typeface="宋体" panose="02010600030101010101" pitchFamily="2" charset="-122"/>
            </a:endParaRPr>
          </a:p>
        </p:txBody>
      </p:sp>
      <p:graphicFrame>
        <p:nvGraphicFramePr>
          <p:cNvPr id="84999" name="Object 7"/>
          <p:cNvGraphicFramePr>
            <a:graphicFrameLocks noChangeAspect="1"/>
          </p:cNvGraphicFramePr>
          <p:nvPr/>
        </p:nvGraphicFramePr>
        <p:xfrm>
          <a:off x="1295400" y="3886200"/>
          <a:ext cx="4300538" cy="831850"/>
        </p:xfrm>
        <a:graphic>
          <a:graphicData uri="http://schemas.openxmlformats.org/presentationml/2006/ole">
            <mc:AlternateContent xmlns:mc="http://schemas.openxmlformats.org/markup-compatibility/2006">
              <mc:Choice xmlns:v="urn:schemas-microsoft-com:vml" Requires="v">
                <p:oleObj spid="_x0000_s38176" name="Equation" r:id="rId5" imgW="1511280" imgH="291960" progId="Equation.3">
                  <p:embed/>
                </p:oleObj>
              </mc:Choice>
              <mc:Fallback>
                <p:oleObj name="Equation" r:id="rId5" imgW="1511280" imgH="291960" progId="Equation.3">
                  <p:embed/>
                  <p:pic>
                    <p:nvPicPr>
                      <p:cNvPr id="84999"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3886200"/>
                        <a:ext cx="4300538" cy="83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000" name="Text Box 8"/>
          <p:cNvSpPr txBox="1">
            <a:spLocks noChangeArrowheads="1"/>
          </p:cNvSpPr>
          <p:nvPr/>
        </p:nvSpPr>
        <p:spPr bwMode="auto">
          <a:xfrm>
            <a:off x="1279525" y="4857750"/>
            <a:ext cx="43894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a:t>Maximum norm or </a:t>
            </a:r>
            <a:r>
              <a:rPr lang="tr-TR" altLang="zh-CN">
                <a:cs typeface="Tahoma" panose="020B0604030504040204" pitchFamily="34" charset="0"/>
              </a:rPr>
              <a:t>ℓ</a:t>
            </a:r>
            <a:r>
              <a:rPr lang="tr-TR" altLang="zh-CN" baseline="-25000">
                <a:sym typeface="Symbol" panose="05050102010706020507" pitchFamily="18" charset="2"/>
              </a:rPr>
              <a:t></a:t>
            </a:r>
            <a:r>
              <a:rPr lang="tr-TR" altLang="zh-CN"/>
              <a:t> norm</a:t>
            </a:r>
            <a:endParaRPr lang="en-US" altLang="zh-CN">
              <a:ea typeface="宋体" panose="02010600030101010101" pitchFamily="2" charset="-122"/>
            </a:endParaRPr>
          </a:p>
        </p:txBody>
      </p:sp>
      <p:graphicFrame>
        <p:nvGraphicFramePr>
          <p:cNvPr id="85001" name="Object 9"/>
          <p:cNvGraphicFramePr>
            <a:graphicFrameLocks noChangeAspect="1"/>
          </p:cNvGraphicFramePr>
          <p:nvPr/>
        </p:nvGraphicFramePr>
        <p:xfrm>
          <a:off x="1295400" y="5540375"/>
          <a:ext cx="2638425" cy="723900"/>
        </p:xfrm>
        <a:graphic>
          <a:graphicData uri="http://schemas.openxmlformats.org/presentationml/2006/ole">
            <mc:AlternateContent xmlns:mc="http://schemas.openxmlformats.org/markup-compatibility/2006">
              <mc:Choice xmlns:v="urn:schemas-microsoft-com:vml" Requires="v">
                <p:oleObj spid="_x0000_s38177" name="Equation" r:id="rId7" imgW="927000" imgH="253800" progId="Equation.3">
                  <p:embed/>
                </p:oleObj>
              </mc:Choice>
              <mc:Fallback>
                <p:oleObj name="Equation" r:id="rId7" imgW="927000" imgH="253800" progId="Equation.3">
                  <p:embed/>
                  <p:pic>
                    <p:nvPicPr>
                      <p:cNvPr id="85001"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5540375"/>
                        <a:ext cx="2638425"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90288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tr-TR" altLang="zh-CN"/>
              <a:t>Norm of a matrix</a:t>
            </a:r>
            <a:endParaRPr lang="en-US" altLang="zh-CN">
              <a:ea typeface="宋体" panose="02010600030101010101" pitchFamily="2" charset="-122"/>
            </a:endParaRPr>
          </a:p>
        </p:txBody>
      </p:sp>
      <p:sp>
        <p:nvSpPr>
          <p:cNvPr id="86020" name="Text Box 4"/>
          <p:cNvSpPr txBox="1">
            <a:spLocks noChangeArrowheads="1"/>
          </p:cNvSpPr>
          <p:nvPr/>
        </p:nvSpPr>
        <p:spPr bwMode="auto">
          <a:xfrm>
            <a:off x="1279525" y="1809750"/>
            <a:ext cx="7331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a:t>A matrix norm should satisfy these conditions</a:t>
            </a:r>
            <a:endParaRPr lang="en-US" altLang="zh-CN">
              <a:ea typeface="宋体" panose="02010600030101010101" pitchFamily="2" charset="-122"/>
            </a:endParaRPr>
          </a:p>
        </p:txBody>
      </p:sp>
      <p:graphicFrame>
        <p:nvGraphicFramePr>
          <p:cNvPr id="86021" name="Object 5"/>
          <p:cNvGraphicFramePr>
            <a:graphicFrameLocks noChangeAspect="1"/>
          </p:cNvGraphicFramePr>
          <p:nvPr/>
        </p:nvGraphicFramePr>
        <p:xfrm>
          <a:off x="1949450" y="2438400"/>
          <a:ext cx="4940300" cy="2466975"/>
        </p:xfrm>
        <a:graphic>
          <a:graphicData uri="http://schemas.openxmlformats.org/presentationml/2006/ole">
            <mc:AlternateContent xmlns:mc="http://schemas.openxmlformats.org/markup-compatibility/2006">
              <mc:Choice xmlns:v="urn:schemas-microsoft-com:vml" Requires="v">
                <p:oleObj spid="_x0000_s39104" name="Equation" r:id="rId3" imgW="1917360" imgH="1015920" progId="Equation.3">
                  <p:embed/>
                </p:oleObj>
              </mc:Choice>
              <mc:Fallback>
                <p:oleObj name="Equation" r:id="rId3" imgW="1917360" imgH="1015920" progId="Equation.3">
                  <p:embed/>
                  <p:pic>
                    <p:nvPicPr>
                      <p:cNvPr id="8602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9450" y="2438400"/>
                        <a:ext cx="4940300" cy="2466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22" name="Text Box 6"/>
          <p:cNvSpPr txBox="1">
            <a:spLocks noChangeArrowheads="1"/>
          </p:cNvSpPr>
          <p:nvPr/>
        </p:nvSpPr>
        <p:spPr bwMode="auto">
          <a:xfrm>
            <a:off x="1279525" y="4933950"/>
            <a:ext cx="31115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a:t>Important identitiy</a:t>
            </a:r>
            <a:endParaRPr lang="en-US" altLang="zh-CN">
              <a:ea typeface="宋体" panose="02010600030101010101" pitchFamily="2" charset="-122"/>
            </a:endParaRPr>
          </a:p>
        </p:txBody>
      </p:sp>
      <p:graphicFrame>
        <p:nvGraphicFramePr>
          <p:cNvPr id="86023" name="Object 7"/>
          <p:cNvGraphicFramePr>
            <a:graphicFrameLocks noChangeAspect="1"/>
          </p:cNvGraphicFramePr>
          <p:nvPr/>
        </p:nvGraphicFramePr>
        <p:xfrm>
          <a:off x="1981200" y="5562600"/>
          <a:ext cx="4114800" cy="595313"/>
        </p:xfrm>
        <a:graphic>
          <a:graphicData uri="http://schemas.openxmlformats.org/presentationml/2006/ole">
            <mc:AlternateContent xmlns:mc="http://schemas.openxmlformats.org/markup-compatibility/2006">
              <mc:Choice xmlns:v="urn:schemas-microsoft-com:vml" Requires="v">
                <p:oleObj spid="_x0000_s39105" name="Equation" r:id="rId5" imgW="1752480" imgH="253800" progId="Equation.3">
                  <p:embed/>
                </p:oleObj>
              </mc:Choice>
              <mc:Fallback>
                <p:oleObj name="Equation" r:id="rId5" imgW="1752480" imgH="253800" progId="Equation.3">
                  <p:embed/>
                  <p:pic>
                    <p:nvPicPr>
                      <p:cNvPr id="86023"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5562600"/>
                        <a:ext cx="41148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73654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5"/>
          <p:cNvSpPr>
            <a:spLocks noChangeArrowheads="1"/>
          </p:cNvSpPr>
          <p:nvPr/>
        </p:nvSpPr>
        <p:spPr bwMode="auto">
          <a:xfrm>
            <a:off x="416719" y="434975"/>
            <a:ext cx="8382000" cy="838200"/>
          </a:xfrm>
          <a:prstGeom prst="rect">
            <a:avLst/>
          </a:prstGeom>
          <a:noFill/>
          <a:ln w="9525">
            <a:noFill/>
            <a:miter lim="800000"/>
            <a:headEnd/>
            <a:tailEnd/>
          </a:ln>
          <a:effectLst/>
        </p:spPr>
        <p:txBody>
          <a:bodyPr anchor="ctr"/>
          <a:lstStyle/>
          <a:p>
            <a:pPr algn="just">
              <a:defRPr/>
            </a:pPr>
            <a:r>
              <a:rPr lang="en-GB" sz="2400" b="1" dirty="0">
                <a:cs typeface="Times New Roman" panose="02020603050405020304" pitchFamily="18" charset="0"/>
              </a:rPr>
              <a:t>PARTIAL DIFFERENTIAL EQUATIONS IN </a:t>
            </a:r>
            <a:r>
              <a:rPr lang="en-GB" altLang="zh-CN" sz="2400" b="1" dirty="0">
                <a:cs typeface="Times New Roman" panose="02020603050405020304" pitchFamily="18" charset="0"/>
              </a:rPr>
              <a:t>PHYSICS</a:t>
            </a:r>
            <a:endParaRPr lang="pl-PL" sz="2400" b="1" dirty="0">
              <a:cs typeface="Times New Roman" panose="02020603050405020304" pitchFamily="18" charset="0"/>
            </a:endParaRPr>
          </a:p>
        </p:txBody>
      </p:sp>
      <p:graphicFrame>
        <p:nvGraphicFramePr>
          <p:cNvPr id="8198" name="Object 6"/>
          <p:cNvGraphicFramePr>
            <a:graphicFrameLocks noChangeAspect="1"/>
          </p:cNvGraphicFramePr>
          <p:nvPr>
            <p:extLst>
              <p:ext uri="{D42A27DB-BD31-4B8C-83A1-F6EECF244321}">
                <p14:modId xmlns:p14="http://schemas.microsoft.com/office/powerpoint/2010/main" val="3303636117"/>
              </p:ext>
            </p:extLst>
          </p:nvPr>
        </p:nvGraphicFramePr>
        <p:xfrm>
          <a:off x="2051150" y="2455763"/>
          <a:ext cx="1905000" cy="1028700"/>
        </p:xfrm>
        <a:graphic>
          <a:graphicData uri="http://schemas.openxmlformats.org/presentationml/2006/ole">
            <mc:AlternateContent xmlns:mc="http://schemas.openxmlformats.org/markup-compatibility/2006">
              <mc:Choice xmlns:v="urn:schemas-microsoft-com:vml" Requires="v">
                <p:oleObj spid="_x0000_s7866" name="Equation" r:id="rId3" imgW="723600" imgH="444240" progId="Equation.3">
                  <p:embed/>
                </p:oleObj>
              </mc:Choice>
              <mc:Fallback>
                <p:oleObj name="Equation" r:id="rId3" imgW="723600" imgH="444240" progId="Equation.3">
                  <p:embed/>
                  <p:pic>
                    <p:nvPicPr>
                      <p:cNvPr id="819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150" y="2455763"/>
                        <a:ext cx="1905000" cy="10287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9" name="Object 7"/>
          <p:cNvGraphicFramePr>
            <a:graphicFrameLocks noChangeAspect="1"/>
          </p:cNvGraphicFramePr>
          <p:nvPr>
            <p:extLst>
              <p:ext uri="{D42A27DB-BD31-4B8C-83A1-F6EECF244321}">
                <p14:modId xmlns:p14="http://schemas.microsoft.com/office/powerpoint/2010/main" val="313285633"/>
              </p:ext>
            </p:extLst>
          </p:nvPr>
        </p:nvGraphicFramePr>
        <p:xfrm>
          <a:off x="1979712" y="3535263"/>
          <a:ext cx="1981200" cy="939800"/>
        </p:xfrm>
        <a:graphic>
          <a:graphicData uri="http://schemas.openxmlformats.org/presentationml/2006/ole">
            <mc:AlternateContent xmlns:mc="http://schemas.openxmlformats.org/markup-compatibility/2006">
              <mc:Choice xmlns:v="urn:schemas-microsoft-com:vml" Requires="v">
                <p:oleObj spid="_x0000_s7867" name="Equation" r:id="rId5" imgW="863280" imgH="444240" progId="Equation.3">
                  <p:embed/>
                </p:oleObj>
              </mc:Choice>
              <mc:Fallback>
                <p:oleObj name="Equation" r:id="rId5" imgW="863280" imgH="444240" progId="Equation.3">
                  <p:embed/>
                  <p:pic>
                    <p:nvPicPr>
                      <p:cNvPr id="8199"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712" y="3535263"/>
                        <a:ext cx="1981200" cy="9398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0" name="Object 8"/>
          <p:cNvGraphicFramePr>
            <a:graphicFrameLocks noChangeAspect="1"/>
          </p:cNvGraphicFramePr>
          <p:nvPr>
            <p:extLst>
              <p:ext uri="{D42A27DB-BD31-4B8C-83A1-F6EECF244321}">
                <p14:modId xmlns:p14="http://schemas.microsoft.com/office/powerpoint/2010/main" val="897231976"/>
              </p:ext>
            </p:extLst>
          </p:nvPr>
        </p:nvGraphicFramePr>
        <p:xfrm>
          <a:off x="1979712" y="1412776"/>
          <a:ext cx="1905000" cy="992187"/>
        </p:xfrm>
        <a:graphic>
          <a:graphicData uri="http://schemas.openxmlformats.org/presentationml/2006/ole">
            <mc:AlternateContent xmlns:mc="http://schemas.openxmlformats.org/markup-compatibility/2006">
              <mc:Choice xmlns:v="urn:schemas-microsoft-com:vml" Requires="v">
                <p:oleObj spid="_x0000_s7868" name="Equation" r:id="rId7" imgW="901440" imgH="469800" progId="Equation.3">
                  <p:embed/>
                </p:oleObj>
              </mc:Choice>
              <mc:Fallback>
                <p:oleObj name="Equation" r:id="rId7" imgW="901440" imgH="469800" progId="Equation.3">
                  <p:embed/>
                  <p:pic>
                    <p:nvPicPr>
                      <p:cNvPr id="820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712" y="1412776"/>
                        <a:ext cx="1905000" cy="992187"/>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矩形 2"/>
          <p:cNvSpPr/>
          <p:nvPr/>
        </p:nvSpPr>
        <p:spPr>
          <a:xfrm>
            <a:off x="287437" y="3774330"/>
            <a:ext cx="1653017" cy="461665"/>
          </a:xfrm>
          <a:prstGeom prst="rect">
            <a:avLst/>
          </a:prstGeom>
        </p:spPr>
        <p:txBody>
          <a:bodyPr wrap="none">
            <a:spAutoFit/>
          </a:bodyPr>
          <a:lstStyle/>
          <a:p>
            <a:r>
              <a:rPr lang="en-GB" altLang="zh-CN" sz="2400" b="1" dirty="0"/>
              <a:t>Hyperbolic</a:t>
            </a:r>
            <a:endParaRPr lang="zh-CN" altLang="en-US" sz="2400" dirty="0"/>
          </a:p>
        </p:txBody>
      </p:sp>
      <p:sp>
        <p:nvSpPr>
          <p:cNvPr id="4" name="矩形 3"/>
          <p:cNvSpPr/>
          <p:nvPr/>
        </p:nvSpPr>
        <p:spPr>
          <a:xfrm>
            <a:off x="313992" y="2740546"/>
            <a:ext cx="1447832" cy="461665"/>
          </a:xfrm>
          <a:prstGeom prst="rect">
            <a:avLst/>
          </a:prstGeom>
        </p:spPr>
        <p:txBody>
          <a:bodyPr wrap="none">
            <a:spAutoFit/>
          </a:bodyPr>
          <a:lstStyle/>
          <a:p>
            <a:r>
              <a:rPr lang="en-GB" altLang="zh-CN" sz="2400" b="1" dirty="0"/>
              <a:t>Parabolic</a:t>
            </a:r>
            <a:endParaRPr lang="zh-CN" altLang="en-US" sz="2400" dirty="0"/>
          </a:p>
        </p:txBody>
      </p:sp>
      <p:sp>
        <p:nvSpPr>
          <p:cNvPr id="5" name="矩形 4"/>
          <p:cNvSpPr/>
          <p:nvPr/>
        </p:nvSpPr>
        <p:spPr>
          <a:xfrm>
            <a:off x="535611" y="1738213"/>
            <a:ext cx="1140056" cy="461665"/>
          </a:xfrm>
          <a:prstGeom prst="rect">
            <a:avLst/>
          </a:prstGeom>
        </p:spPr>
        <p:txBody>
          <a:bodyPr wrap="none">
            <a:spAutoFit/>
          </a:bodyPr>
          <a:lstStyle/>
          <a:p>
            <a:r>
              <a:rPr lang="en-GB" altLang="zh-CN" sz="2400" b="1" dirty="0"/>
              <a:t>Elliptic</a:t>
            </a:r>
            <a:endParaRPr lang="zh-CN" altLang="en-US" sz="2400" dirty="0"/>
          </a:p>
        </p:txBody>
      </p:sp>
      <p:sp>
        <p:nvSpPr>
          <p:cNvPr id="6" name="矩形 5"/>
          <p:cNvSpPr/>
          <p:nvPr/>
        </p:nvSpPr>
        <p:spPr>
          <a:xfrm>
            <a:off x="3203848" y="1755695"/>
            <a:ext cx="4105739" cy="387798"/>
          </a:xfrm>
          <a:prstGeom prst="rect">
            <a:avLst/>
          </a:prstGeom>
        </p:spPr>
        <p:txBody>
          <a:bodyPr wrap="none">
            <a:spAutoFit/>
          </a:bodyPr>
          <a:lstStyle/>
          <a:p>
            <a:pPr marL="998538" lvl="2" indent="0" algn="just">
              <a:lnSpc>
                <a:spcPct val="80000"/>
              </a:lnSpc>
              <a:buNone/>
            </a:pPr>
            <a:r>
              <a:rPr lang="en-GB" altLang="zh-CN" sz="2400" dirty="0"/>
              <a:t>(</a:t>
            </a:r>
            <a:r>
              <a:rPr lang="en-US" altLang="zh-CN" sz="2400" dirty="0"/>
              <a:t>1</a:t>
            </a:r>
            <a:r>
              <a:rPr lang="en-GB" altLang="zh-CN" sz="2400" dirty="0"/>
              <a:t>) </a:t>
            </a:r>
            <a:r>
              <a:rPr lang="en-GB" altLang="zh-CN" sz="2400" b="1" dirty="0"/>
              <a:t>Laplace’s equation</a:t>
            </a:r>
            <a:endParaRPr lang="en-GB" altLang="zh-CN" sz="2400" dirty="0"/>
          </a:p>
        </p:txBody>
      </p:sp>
      <p:sp>
        <p:nvSpPr>
          <p:cNvPr id="7" name="矩形 6"/>
          <p:cNvSpPr/>
          <p:nvPr/>
        </p:nvSpPr>
        <p:spPr>
          <a:xfrm>
            <a:off x="4245476" y="2730338"/>
            <a:ext cx="4686678" cy="461665"/>
          </a:xfrm>
          <a:prstGeom prst="rect">
            <a:avLst/>
          </a:prstGeom>
        </p:spPr>
        <p:txBody>
          <a:bodyPr wrap="square">
            <a:spAutoFit/>
          </a:bodyPr>
          <a:lstStyle/>
          <a:p>
            <a:r>
              <a:rPr lang="en-GB" altLang="zh-CN" sz="2400" dirty="0"/>
              <a:t>(2) </a:t>
            </a:r>
            <a:r>
              <a:rPr lang="en-GB" altLang="zh-CN" sz="2400" b="1" dirty="0"/>
              <a:t>one-dimensional heat equation</a:t>
            </a:r>
            <a:r>
              <a:rPr lang="en-GB" altLang="zh-CN" sz="2400" dirty="0"/>
              <a:t> </a:t>
            </a:r>
            <a:endParaRPr lang="zh-CN" altLang="en-US" sz="2400" dirty="0"/>
          </a:p>
        </p:txBody>
      </p:sp>
      <p:sp>
        <p:nvSpPr>
          <p:cNvPr id="8" name="矩形 7"/>
          <p:cNvSpPr/>
          <p:nvPr/>
        </p:nvSpPr>
        <p:spPr>
          <a:xfrm>
            <a:off x="3203848" y="3866443"/>
            <a:ext cx="5868144" cy="387798"/>
          </a:xfrm>
          <a:prstGeom prst="rect">
            <a:avLst/>
          </a:prstGeom>
        </p:spPr>
        <p:txBody>
          <a:bodyPr wrap="square">
            <a:spAutoFit/>
          </a:bodyPr>
          <a:lstStyle/>
          <a:p>
            <a:pPr marL="998538" lvl="2" indent="0" algn="just">
              <a:lnSpc>
                <a:spcPct val="80000"/>
              </a:lnSpc>
              <a:buNone/>
            </a:pPr>
            <a:r>
              <a:rPr lang="en-GB" altLang="zh-CN" sz="2400" dirty="0"/>
              <a:t>(3) </a:t>
            </a:r>
            <a:r>
              <a:rPr lang="en-GB" altLang="zh-CN" sz="2400" b="1" dirty="0"/>
              <a:t>one-dimensional wave equation</a:t>
            </a:r>
            <a:endParaRPr lang="pl-PL" altLang="zh-CN" sz="2400" b="1" dirty="0"/>
          </a:p>
        </p:txBody>
      </p:sp>
      <p:sp>
        <p:nvSpPr>
          <p:cNvPr id="9" name="矩形 8"/>
          <p:cNvSpPr/>
          <p:nvPr/>
        </p:nvSpPr>
        <p:spPr>
          <a:xfrm>
            <a:off x="755576" y="4806243"/>
            <a:ext cx="7494532" cy="1151084"/>
          </a:xfrm>
          <a:prstGeom prst="rect">
            <a:avLst/>
          </a:prstGeom>
        </p:spPr>
        <p:txBody>
          <a:bodyPr wrap="square">
            <a:spAutoFit/>
          </a:bodyPr>
          <a:lstStyle/>
          <a:p>
            <a:pPr marL="1227138" lvl="2" algn="just">
              <a:lnSpc>
                <a:spcPct val="80000"/>
              </a:lnSpc>
            </a:pPr>
            <a:endParaRPr lang="en-GB" altLang="zh-CN" sz="1400" dirty="0"/>
          </a:p>
          <a:p>
            <a:pPr marL="93663" indent="0" algn="just">
              <a:lnSpc>
                <a:spcPct val="80000"/>
              </a:lnSpc>
              <a:buFontTx/>
              <a:buNone/>
            </a:pPr>
            <a:endParaRPr lang="pl-PL" altLang="zh-CN" sz="1600" dirty="0"/>
          </a:p>
          <a:p>
            <a:pPr marL="93663" indent="0" algn="just">
              <a:lnSpc>
                <a:spcPct val="80000"/>
              </a:lnSpc>
              <a:buFontTx/>
              <a:buNone/>
            </a:pPr>
            <a:r>
              <a:rPr lang="en-GB" altLang="zh-CN" b="1" dirty="0"/>
              <a:t>One-dimensional</a:t>
            </a:r>
            <a:r>
              <a:rPr lang="en-GB" altLang="zh-CN" dirty="0"/>
              <a:t> refers to the fact that </a:t>
            </a:r>
            <a:r>
              <a:rPr lang="en-GB" altLang="zh-CN" i="1" dirty="0"/>
              <a:t>x</a:t>
            </a:r>
            <a:r>
              <a:rPr lang="en-GB" altLang="zh-CN" dirty="0"/>
              <a:t> denotes dimension, whereas </a:t>
            </a:r>
            <a:r>
              <a:rPr lang="en-GB" altLang="zh-CN" i="1" dirty="0"/>
              <a:t>t</a:t>
            </a:r>
            <a:r>
              <a:rPr lang="en-GB" altLang="zh-CN" dirty="0"/>
              <a:t> usually represent time.</a:t>
            </a:r>
            <a:endParaRPr lang="pl-PL" altLang="zh-CN" dirty="0"/>
          </a:p>
        </p:txBody>
      </p:sp>
    </p:spTree>
    <p:extLst>
      <p:ext uri="{BB962C8B-B14F-4D97-AF65-F5344CB8AC3E}">
        <p14:creationId xmlns:p14="http://schemas.microsoft.com/office/powerpoint/2010/main" val="368146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tr-TR" altLang="zh-CN"/>
              <a:t>Commonly used matrix norms</a:t>
            </a:r>
            <a:endParaRPr lang="en-US" altLang="zh-CN">
              <a:ea typeface="宋体" panose="02010600030101010101" pitchFamily="2" charset="-122"/>
            </a:endParaRPr>
          </a:p>
        </p:txBody>
      </p:sp>
      <p:sp>
        <p:nvSpPr>
          <p:cNvPr id="88067" name="Text Box 3"/>
          <p:cNvSpPr txBox="1">
            <a:spLocks noChangeArrowheads="1"/>
          </p:cNvSpPr>
          <p:nvPr/>
        </p:nvSpPr>
        <p:spPr bwMode="auto">
          <a:xfrm>
            <a:off x="1295400" y="1752600"/>
            <a:ext cx="6477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zh-CN"/>
              <a:t>Maximum column-sum norm or </a:t>
            </a:r>
            <a:r>
              <a:rPr lang="tr-TR" altLang="zh-CN">
                <a:cs typeface="Tahoma" panose="020B0604030504040204" pitchFamily="34" charset="0"/>
              </a:rPr>
              <a:t>ℓ</a:t>
            </a:r>
            <a:r>
              <a:rPr lang="tr-TR" altLang="zh-CN" baseline="-25000"/>
              <a:t>1</a:t>
            </a:r>
            <a:r>
              <a:rPr lang="tr-TR" altLang="zh-CN"/>
              <a:t> norm</a:t>
            </a:r>
            <a:endParaRPr lang="en-US" altLang="zh-CN">
              <a:ea typeface="宋体" panose="02010600030101010101" pitchFamily="2" charset="-122"/>
            </a:endParaRPr>
          </a:p>
        </p:txBody>
      </p:sp>
      <p:sp>
        <p:nvSpPr>
          <p:cNvPr id="88068" name="Text Box 4"/>
          <p:cNvSpPr txBox="1">
            <a:spLocks noChangeArrowheads="1"/>
          </p:cNvSpPr>
          <p:nvPr/>
        </p:nvSpPr>
        <p:spPr bwMode="auto">
          <a:xfrm>
            <a:off x="1295400" y="3200400"/>
            <a:ext cx="426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zh-CN"/>
              <a:t>Spectral norm or </a:t>
            </a:r>
            <a:r>
              <a:rPr lang="tr-TR" altLang="zh-CN">
                <a:cs typeface="Tahoma" panose="020B0604030504040204" pitchFamily="34" charset="0"/>
              </a:rPr>
              <a:t>ℓ</a:t>
            </a:r>
            <a:r>
              <a:rPr lang="tr-TR" altLang="zh-CN" baseline="-25000"/>
              <a:t>2</a:t>
            </a:r>
            <a:r>
              <a:rPr lang="tr-TR" altLang="zh-CN"/>
              <a:t> norm</a:t>
            </a:r>
            <a:endParaRPr lang="en-US" altLang="zh-CN">
              <a:ea typeface="宋体" panose="02010600030101010101" pitchFamily="2" charset="-122"/>
            </a:endParaRPr>
          </a:p>
        </p:txBody>
      </p:sp>
      <p:sp>
        <p:nvSpPr>
          <p:cNvPr id="88069" name="Text Box 5"/>
          <p:cNvSpPr txBox="1">
            <a:spLocks noChangeArrowheads="1"/>
          </p:cNvSpPr>
          <p:nvPr/>
        </p:nvSpPr>
        <p:spPr bwMode="auto">
          <a:xfrm>
            <a:off x="1279525" y="4857750"/>
            <a:ext cx="5870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a:t>Maximum row-sum norm or </a:t>
            </a:r>
            <a:r>
              <a:rPr lang="tr-TR" altLang="zh-CN">
                <a:cs typeface="Tahoma" panose="020B0604030504040204" pitchFamily="34" charset="0"/>
              </a:rPr>
              <a:t>ℓ</a:t>
            </a:r>
            <a:r>
              <a:rPr lang="tr-TR" altLang="zh-CN" baseline="-25000">
                <a:sym typeface="Symbol" panose="05050102010706020507" pitchFamily="18" charset="2"/>
              </a:rPr>
              <a:t></a:t>
            </a:r>
            <a:r>
              <a:rPr lang="tr-TR" altLang="zh-CN"/>
              <a:t> norm</a:t>
            </a:r>
            <a:endParaRPr lang="en-US" altLang="zh-CN">
              <a:ea typeface="宋体" panose="02010600030101010101" pitchFamily="2" charset="-122"/>
            </a:endParaRPr>
          </a:p>
        </p:txBody>
      </p:sp>
      <p:graphicFrame>
        <p:nvGraphicFramePr>
          <p:cNvPr id="88070" name="Object 6"/>
          <p:cNvGraphicFramePr>
            <a:graphicFrameLocks noChangeAspect="1"/>
          </p:cNvGraphicFramePr>
          <p:nvPr/>
        </p:nvGraphicFramePr>
        <p:xfrm>
          <a:off x="1371600" y="2109788"/>
          <a:ext cx="3106738" cy="1230312"/>
        </p:xfrm>
        <a:graphic>
          <a:graphicData uri="http://schemas.openxmlformats.org/presentationml/2006/ole">
            <mc:AlternateContent xmlns:mc="http://schemas.openxmlformats.org/markup-compatibility/2006">
              <mc:Choice xmlns:v="urn:schemas-microsoft-com:vml" Requires="v">
                <p:oleObj spid="_x0000_s40223" name="Equation" r:id="rId3" imgW="1091880" imgH="431640" progId="Equation.3">
                  <p:embed/>
                </p:oleObj>
              </mc:Choice>
              <mc:Fallback>
                <p:oleObj name="Equation" r:id="rId3" imgW="1091880" imgH="431640" progId="Equation.3">
                  <p:embed/>
                  <p:pic>
                    <p:nvPicPr>
                      <p:cNvPr id="8807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109788"/>
                        <a:ext cx="3106738" cy="123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71" name="Object 7"/>
          <p:cNvGraphicFramePr>
            <a:graphicFrameLocks noChangeAspect="1"/>
          </p:cNvGraphicFramePr>
          <p:nvPr/>
        </p:nvGraphicFramePr>
        <p:xfrm>
          <a:off x="1335088" y="3886200"/>
          <a:ext cx="7046912" cy="831850"/>
        </p:xfrm>
        <a:graphic>
          <a:graphicData uri="http://schemas.openxmlformats.org/presentationml/2006/ole">
            <mc:AlternateContent xmlns:mc="http://schemas.openxmlformats.org/markup-compatibility/2006">
              <mc:Choice xmlns:v="urn:schemas-microsoft-com:vml" Requires="v">
                <p:oleObj spid="_x0000_s40224" name="Equation" r:id="rId5" imgW="2476440" imgH="291960" progId="Equation.3">
                  <p:embed/>
                </p:oleObj>
              </mc:Choice>
              <mc:Fallback>
                <p:oleObj name="Equation" r:id="rId5" imgW="2476440" imgH="291960" progId="Equation.3">
                  <p:embed/>
                  <p:pic>
                    <p:nvPicPr>
                      <p:cNvPr id="8807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5088" y="3886200"/>
                        <a:ext cx="7046912" cy="83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73" name="Object 9"/>
          <p:cNvGraphicFramePr>
            <a:graphicFrameLocks noChangeAspect="1"/>
          </p:cNvGraphicFramePr>
          <p:nvPr/>
        </p:nvGraphicFramePr>
        <p:xfrm>
          <a:off x="1355725" y="5334000"/>
          <a:ext cx="3216275" cy="1265238"/>
        </p:xfrm>
        <a:graphic>
          <a:graphicData uri="http://schemas.openxmlformats.org/presentationml/2006/ole">
            <mc:AlternateContent xmlns:mc="http://schemas.openxmlformats.org/markup-compatibility/2006">
              <mc:Choice xmlns:v="urn:schemas-microsoft-com:vml" Requires="v">
                <p:oleObj spid="_x0000_s40225" name="Equation" r:id="rId7" imgW="1130040" imgH="444240" progId="Equation.3">
                  <p:embed/>
                </p:oleObj>
              </mc:Choice>
              <mc:Fallback>
                <p:oleObj name="Equation" r:id="rId7" imgW="1130040" imgH="444240" progId="Equation.3">
                  <p:embed/>
                  <p:pic>
                    <p:nvPicPr>
                      <p:cNvPr id="88073"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5725" y="5334000"/>
                        <a:ext cx="3216275" cy="1265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90877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026"/>
          <p:cNvSpPr>
            <a:spLocks noGrp="1" noChangeArrowheads="1"/>
          </p:cNvSpPr>
          <p:nvPr>
            <p:ph type="title"/>
          </p:nvPr>
        </p:nvSpPr>
        <p:spPr/>
        <p:txBody>
          <a:bodyPr/>
          <a:lstStyle/>
          <a:p>
            <a:r>
              <a:rPr lang="tr-TR" altLang="zh-CN"/>
              <a:t>Example</a:t>
            </a:r>
            <a:endParaRPr lang="en-US" altLang="zh-CN">
              <a:ea typeface="宋体" panose="02010600030101010101" pitchFamily="2" charset="-122"/>
            </a:endParaRPr>
          </a:p>
        </p:txBody>
      </p:sp>
      <p:sp>
        <p:nvSpPr>
          <p:cNvPr id="102403" name="Rectangle 1027"/>
          <p:cNvSpPr>
            <a:spLocks noGrp="1" noChangeArrowheads="1"/>
          </p:cNvSpPr>
          <p:nvPr>
            <p:ph type="body" idx="1"/>
          </p:nvPr>
        </p:nvSpPr>
        <p:spPr/>
        <p:txBody>
          <a:bodyPr/>
          <a:lstStyle/>
          <a:p>
            <a:r>
              <a:rPr lang="tr-TR" altLang="zh-CN"/>
              <a:t>Compute the </a:t>
            </a:r>
            <a:r>
              <a:rPr lang="tr-TR" altLang="zh-CN">
                <a:cs typeface="Tahoma" panose="020B0604030504040204" pitchFamily="34" charset="0"/>
              </a:rPr>
              <a:t>ℓ</a:t>
            </a:r>
            <a:r>
              <a:rPr lang="tr-TR" altLang="zh-CN" baseline="-25000"/>
              <a:t>1</a:t>
            </a:r>
            <a:r>
              <a:rPr lang="tr-TR" altLang="zh-CN"/>
              <a:t> and </a:t>
            </a:r>
            <a:r>
              <a:rPr lang="tr-TR" altLang="zh-CN">
                <a:cs typeface="Tahoma" panose="020B0604030504040204" pitchFamily="34" charset="0"/>
              </a:rPr>
              <a:t>ℓ</a:t>
            </a:r>
            <a:r>
              <a:rPr lang="tr-TR" altLang="zh-CN" baseline="-25000">
                <a:sym typeface="Symbol" panose="05050102010706020507" pitchFamily="18" charset="2"/>
              </a:rPr>
              <a:t></a:t>
            </a:r>
            <a:r>
              <a:rPr lang="tr-TR" altLang="zh-CN"/>
              <a:t> norms of the matrix</a:t>
            </a:r>
            <a:endParaRPr lang="en-US" altLang="zh-CN">
              <a:ea typeface="宋体" panose="02010600030101010101" pitchFamily="2" charset="-122"/>
            </a:endParaRPr>
          </a:p>
        </p:txBody>
      </p:sp>
      <p:graphicFrame>
        <p:nvGraphicFramePr>
          <p:cNvPr id="102404" name="Object 1028"/>
          <p:cNvGraphicFramePr>
            <a:graphicFrameLocks noChangeAspect="1"/>
          </p:cNvGraphicFramePr>
          <p:nvPr/>
        </p:nvGraphicFramePr>
        <p:xfrm>
          <a:off x="3124200" y="2514600"/>
          <a:ext cx="2070100" cy="2108200"/>
        </p:xfrm>
        <a:graphic>
          <a:graphicData uri="http://schemas.openxmlformats.org/presentationml/2006/ole">
            <mc:AlternateContent xmlns:mc="http://schemas.openxmlformats.org/markup-compatibility/2006">
              <mc:Choice xmlns:v="urn:schemas-microsoft-com:vml" Requires="v">
                <p:oleObj spid="_x0000_s41247" name="Equation" r:id="rId3" imgW="698400" imgH="711000" progId="Equation.3">
                  <p:embed/>
                </p:oleObj>
              </mc:Choice>
              <mc:Fallback>
                <p:oleObj name="Equation" r:id="rId3" imgW="698400" imgH="711000" progId="Equation.3">
                  <p:embed/>
                  <p:pic>
                    <p:nvPicPr>
                      <p:cNvPr id="102404"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514600"/>
                        <a:ext cx="2070100" cy="210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2418" name="Group 1042"/>
          <p:cNvGrpSpPr>
            <a:grpSpLocks/>
          </p:cNvGrpSpPr>
          <p:nvPr/>
        </p:nvGrpSpPr>
        <p:grpSpPr bwMode="auto">
          <a:xfrm>
            <a:off x="5448300" y="2495550"/>
            <a:ext cx="1690688" cy="1966913"/>
            <a:chOff x="3432" y="1572"/>
            <a:chExt cx="1065" cy="1239"/>
          </a:xfrm>
        </p:grpSpPr>
        <p:sp>
          <p:nvSpPr>
            <p:cNvPr id="102412" name="Oval 1036"/>
            <p:cNvSpPr>
              <a:spLocks noChangeArrowheads="1"/>
            </p:cNvSpPr>
            <p:nvPr/>
          </p:nvSpPr>
          <p:spPr bwMode="auto">
            <a:xfrm>
              <a:off x="3456" y="1584"/>
              <a:ext cx="336" cy="336"/>
            </a:xfrm>
            <a:prstGeom prst="ellipse">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2415" name="Group 1039"/>
            <p:cNvGrpSpPr>
              <a:grpSpLocks/>
            </p:cNvGrpSpPr>
            <p:nvPr/>
          </p:nvGrpSpPr>
          <p:grpSpPr bwMode="auto">
            <a:xfrm>
              <a:off x="3432" y="1572"/>
              <a:ext cx="1065" cy="1239"/>
              <a:chOff x="3432" y="1572"/>
              <a:chExt cx="1065" cy="1239"/>
            </a:xfrm>
          </p:grpSpPr>
          <p:sp>
            <p:nvSpPr>
              <p:cNvPr id="102405" name="Text Box 1029"/>
              <p:cNvSpPr txBox="1">
                <a:spLocks noChangeArrowheads="1"/>
              </p:cNvSpPr>
              <p:nvPr/>
            </p:nvSpPr>
            <p:spPr bwMode="auto">
              <a:xfrm>
                <a:off x="3446" y="1572"/>
                <a:ext cx="3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a:t>17</a:t>
                </a:r>
                <a:endParaRPr lang="en-US" altLang="zh-CN">
                  <a:ea typeface="宋体" panose="02010600030101010101" pitchFamily="2" charset="-122"/>
                </a:endParaRPr>
              </a:p>
            </p:txBody>
          </p:sp>
          <p:sp>
            <p:nvSpPr>
              <p:cNvPr id="102406" name="Text Box 1030"/>
              <p:cNvSpPr txBox="1">
                <a:spLocks noChangeArrowheads="1"/>
              </p:cNvSpPr>
              <p:nvPr/>
            </p:nvSpPr>
            <p:spPr bwMode="auto">
              <a:xfrm>
                <a:off x="3446" y="2052"/>
                <a:ext cx="3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a:t>13</a:t>
                </a:r>
                <a:endParaRPr lang="en-US" altLang="zh-CN">
                  <a:ea typeface="宋体" panose="02010600030101010101" pitchFamily="2" charset="-122"/>
                </a:endParaRPr>
              </a:p>
            </p:txBody>
          </p:sp>
          <p:sp>
            <p:nvSpPr>
              <p:cNvPr id="102407" name="Text Box 1031"/>
              <p:cNvSpPr txBox="1">
                <a:spLocks noChangeArrowheads="1"/>
              </p:cNvSpPr>
              <p:nvPr/>
            </p:nvSpPr>
            <p:spPr bwMode="auto">
              <a:xfrm>
                <a:off x="3432" y="2484"/>
                <a:ext cx="3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a:t>15</a:t>
                </a:r>
                <a:endParaRPr lang="en-US" altLang="zh-CN">
                  <a:ea typeface="宋体" panose="02010600030101010101" pitchFamily="2" charset="-122"/>
                </a:endParaRPr>
              </a:p>
            </p:txBody>
          </p:sp>
          <p:graphicFrame>
            <p:nvGraphicFramePr>
              <p:cNvPr id="102413" name="Object 1037"/>
              <p:cNvGraphicFramePr>
                <a:graphicFrameLocks noChangeAspect="1"/>
              </p:cNvGraphicFramePr>
              <p:nvPr/>
            </p:nvGraphicFramePr>
            <p:xfrm>
              <a:off x="3903" y="1584"/>
              <a:ext cx="594" cy="360"/>
            </p:xfrm>
            <a:graphic>
              <a:graphicData uri="http://schemas.openxmlformats.org/presentationml/2006/ole">
                <mc:AlternateContent xmlns:mc="http://schemas.openxmlformats.org/markup-compatibility/2006">
                  <mc:Choice xmlns:v="urn:schemas-microsoft-com:vml" Requires="v">
                    <p:oleObj spid="_x0000_s41248" name="Equation" r:id="rId5" imgW="419040" imgH="253800" progId="Equation.3">
                      <p:embed/>
                    </p:oleObj>
                  </mc:Choice>
                  <mc:Fallback>
                    <p:oleObj name="Equation" r:id="rId5" imgW="419040" imgH="253800" progId="Equation.3">
                      <p:embed/>
                      <p:pic>
                        <p:nvPicPr>
                          <p:cNvPr id="102413" name="Object 10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3" y="1584"/>
                            <a:ext cx="594"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02417" name="Group 1041"/>
          <p:cNvGrpSpPr>
            <a:grpSpLocks/>
          </p:cNvGrpSpPr>
          <p:nvPr/>
        </p:nvGrpSpPr>
        <p:grpSpPr bwMode="auto">
          <a:xfrm>
            <a:off x="3184525" y="4705350"/>
            <a:ext cx="2095500" cy="1200150"/>
            <a:chOff x="2006" y="2964"/>
            <a:chExt cx="1320" cy="756"/>
          </a:xfrm>
        </p:grpSpPr>
        <p:sp>
          <p:nvSpPr>
            <p:cNvPr id="102411" name="Oval 1035"/>
            <p:cNvSpPr>
              <a:spLocks noChangeArrowheads="1"/>
            </p:cNvSpPr>
            <p:nvPr/>
          </p:nvSpPr>
          <p:spPr bwMode="auto">
            <a:xfrm>
              <a:off x="2496" y="2976"/>
              <a:ext cx="336" cy="336"/>
            </a:xfrm>
            <a:prstGeom prst="ellipse">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2416" name="Group 1040"/>
            <p:cNvGrpSpPr>
              <a:grpSpLocks/>
            </p:cNvGrpSpPr>
            <p:nvPr/>
          </p:nvGrpSpPr>
          <p:grpSpPr bwMode="auto">
            <a:xfrm>
              <a:off x="2006" y="2964"/>
              <a:ext cx="1320" cy="756"/>
              <a:chOff x="2006" y="2964"/>
              <a:chExt cx="1320" cy="756"/>
            </a:xfrm>
          </p:grpSpPr>
          <p:sp>
            <p:nvSpPr>
              <p:cNvPr id="102408" name="Text Box 1032"/>
              <p:cNvSpPr txBox="1">
                <a:spLocks noChangeArrowheads="1"/>
              </p:cNvSpPr>
              <p:nvPr/>
            </p:nvSpPr>
            <p:spPr bwMode="auto">
              <a:xfrm>
                <a:off x="2006" y="2964"/>
                <a:ext cx="3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a:t>16</a:t>
                </a:r>
                <a:endParaRPr lang="en-US" altLang="zh-CN">
                  <a:ea typeface="宋体" panose="02010600030101010101" pitchFamily="2" charset="-122"/>
                </a:endParaRPr>
              </a:p>
            </p:txBody>
          </p:sp>
          <p:sp>
            <p:nvSpPr>
              <p:cNvPr id="102409" name="Text Box 1033"/>
              <p:cNvSpPr txBox="1">
                <a:spLocks noChangeArrowheads="1"/>
              </p:cNvSpPr>
              <p:nvPr/>
            </p:nvSpPr>
            <p:spPr bwMode="auto">
              <a:xfrm>
                <a:off x="2486" y="2985"/>
                <a:ext cx="3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a:t>19</a:t>
                </a:r>
                <a:endParaRPr lang="en-US" altLang="zh-CN">
                  <a:ea typeface="宋体" panose="02010600030101010101" pitchFamily="2" charset="-122"/>
                </a:endParaRPr>
              </a:p>
            </p:txBody>
          </p:sp>
          <p:sp>
            <p:nvSpPr>
              <p:cNvPr id="102410" name="Text Box 1034"/>
              <p:cNvSpPr txBox="1">
                <a:spLocks noChangeArrowheads="1"/>
              </p:cNvSpPr>
              <p:nvPr/>
            </p:nvSpPr>
            <p:spPr bwMode="auto">
              <a:xfrm>
                <a:off x="2966" y="2985"/>
                <a:ext cx="36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a:t>10</a:t>
                </a:r>
                <a:endParaRPr lang="en-US" altLang="zh-CN">
                  <a:ea typeface="宋体" panose="02010600030101010101" pitchFamily="2" charset="-122"/>
                </a:endParaRPr>
              </a:p>
            </p:txBody>
          </p:sp>
          <p:graphicFrame>
            <p:nvGraphicFramePr>
              <p:cNvPr id="102414" name="Object 1038"/>
              <p:cNvGraphicFramePr>
                <a:graphicFrameLocks noChangeAspect="1"/>
              </p:cNvGraphicFramePr>
              <p:nvPr/>
            </p:nvGraphicFramePr>
            <p:xfrm>
              <a:off x="2379" y="3360"/>
              <a:ext cx="540" cy="360"/>
            </p:xfrm>
            <a:graphic>
              <a:graphicData uri="http://schemas.openxmlformats.org/presentationml/2006/ole">
                <mc:AlternateContent xmlns:mc="http://schemas.openxmlformats.org/markup-compatibility/2006">
                  <mc:Choice xmlns:v="urn:schemas-microsoft-com:vml" Requires="v">
                    <p:oleObj spid="_x0000_s41249" name="Equation" r:id="rId7" imgW="380880" imgH="253800" progId="Equation.3">
                      <p:embed/>
                    </p:oleObj>
                  </mc:Choice>
                  <mc:Fallback>
                    <p:oleObj name="Equation" r:id="rId7" imgW="380880" imgH="253800" progId="Equation.3">
                      <p:embed/>
                      <p:pic>
                        <p:nvPicPr>
                          <p:cNvPr id="102414" name="Object 10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9" y="3360"/>
                            <a:ext cx="540"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Tree>
    <p:extLst>
      <p:ext uri="{BB962C8B-B14F-4D97-AF65-F5344CB8AC3E}">
        <p14:creationId xmlns:p14="http://schemas.microsoft.com/office/powerpoint/2010/main" val="18637162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2417"/>
                                        </p:tgtEl>
                                        <p:attrNameLst>
                                          <p:attrName>style.visibility</p:attrName>
                                        </p:attrNameLst>
                                      </p:cBhvr>
                                      <p:to>
                                        <p:strVal val="visible"/>
                                      </p:to>
                                    </p:set>
                                    <p:anim calcmode="lin" valueType="num">
                                      <p:cBhvr additive="base">
                                        <p:cTn id="7" dur="500" fill="hold"/>
                                        <p:tgtEl>
                                          <p:spTgt spid="102417"/>
                                        </p:tgtEl>
                                        <p:attrNameLst>
                                          <p:attrName>ppt_x</p:attrName>
                                        </p:attrNameLst>
                                      </p:cBhvr>
                                      <p:tavLst>
                                        <p:tav tm="0">
                                          <p:val>
                                            <p:strVal val="0-#ppt_w/2"/>
                                          </p:val>
                                        </p:tav>
                                        <p:tav tm="100000">
                                          <p:val>
                                            <p:strVal val="#ppt_x"/>
                                          </p:val>
                                        </p:tav>
                                      </p:tavLst>
                                    </p:anim>
                                    <p:anim calcmode="lin" valueType="num">
                                      <p:cBhvr additive="base">
                                        <p:cTn id="8" dur="500" fill="hold"/>
                                        <p:tgtEl>
                                          <p:spTgt spid="10241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02418"/>
                                        </p:tgtEl>
                                        <p:attrNameLst>
                                          <p:attrName>style.visibility</p:attrName>
                                        </p:attrNameLst>
                                      </p:cBhvr>
                                      <p:to>
                                        <p:strVal val="visible"/>
                                      </p:to>
                                    </p:set>
                                    <p:anim calcmode="lin" valueType="num">
                                      <p:cBhvr additive="base">
                                        <p:cTn id="13" dur="500" fill="hold"/>
                                        <p:tgtEl>
                                          <p:spTgt spid="102418"/>
                                        </p:tgtEl>
                                        <p:attrNameLst>
                                          <p:attrName>ppt_x</p:attrName>
                                        </p:attrNameLst>
                                      </p:cBhvr>
                                      <p:tavLst>
                                        <p:tav tm="0">
                                          <p:val>
                                            <p:strVal val="1+#ppt_w/2"/>
                                          </p:val>
                                        </p:tav>
                                        <p:tav tm="100000">
                                          <p:val>
                                            <p:strVal val="#ppt_x"/>
                                          </p:val>
                                        </p:tav>
                                      </p:tavLst>
                                    </p:anim>
                                    <p:anim calcmode="lin" valueType="num">
                                      <p:cBhvr additive="base">
                                        <p:cTn id="14" dur="500" fill="hold"/>
                                        <p:tgtEl>
                                          <p:spTgt spid="1024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tr-TR" altLang="zh-CN"/>
              <a:t>Convergence condition</a:t>
            </a:r>
            <a:endParaRPr lang="en-US" altLang="zh-CN">
              <a:ea typeface="宋体" panose="02010600030101010101" pitchFamily="2" charset="-122"/>
            </a:endParaRPr>
          </a:p>
        </p:txBody>
      </p:sp>
      <p:graphicFrame>
        <p:nvGraphicFramePr>
          <p:cNvPr id="89091" name="Object 3"/>
          <p:cNvGraphicFramePr>
            <a:graphicFrameLocks noChangeAspect="1"/>
          </p:cNvGraphicFramePr>
          <p:nvPr/>
        </p:nvGraphicFramePr>
        <p:xfrm>
          <a:off x="1639888" y="1676400"/>
          <a:ext cx="5611812" cy="796925"/>
        </p:xfrm>
        <a:graphic>
          <a:graphicData uri="http://schemas.openxmlformats.org/presentationml/2006/ole">
            <mc:AlternateContent xmlns:mc="http://schemas.openxmlformats.org/markup-compatibility/2006">
              <mc:Choice xmlns:v="urn:schemas-microsoft-com:vml" Requires="v">
                <p:oleObj spid="_x0000_s42410" name="Equation" r:id="rId3" imgW="2145960" imgH="304560" progId="Equation.3">
                  <p:embed/>
                </p:oleObj>
              </mc:Choice>
              <mc:Fallback>
                <p:oleObj name="Equation" r:id="rId3" imgW="2145960" imgH="304560" progId="Equation.3">
                  <p:embed/>
                  <p:pic>
                    <p:nvPicPr>
                      <p:cNvPr id="8909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888" y="1676400"/>
                        <a:ext cx="5611812" cy="79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092" name="Text Box 4"/>
          <p:cNvSpPr txBox="1">
            <a:spLocks noChangeArrowheads="1"/>
          </p:cNvSpPr>
          <p:nvPr/>
        </p:nvSpPr>
        <p:spPr bwMode="auto">
          <a:xfrm>
            <a:off x="822325" y="2514600"/>
            <a:ext cx="775970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tr-TR" altLang="zh-CN" sz="2400"/>
              <a:t>Express E in terms of modal matrix P and </a:t>
            </a:r>
            <a:r>
              <a:rPr lang="tr-TR" altLang="zh-CN" sz="2400">
                <a:sym typeface="Symbol" panose="05050102010706020507" pitchFamily="18" charset="2"/>
              </a:rPr>
              <a:t></a:t>
            </a:r>
          </a:p>
          <a:p>
            <a:pPr>
              <a:spcBef>
                <a:spcPct val="20000"/>
              </a:spcBef>
            </a:pPr>
            <a:r>
              <a:rPr lang="tr-TR" altLang="zh-CN" sz="2400">
                <a:sym typeface="Symbol" panose="05050102010706020507" pitchFamily="18" charset="2"/>
              </a:rPr>
              <a:t>:Diagonal matrix with eigenvalues of E on the diagonal</a:t>
            </a:r>
            <a:endParaRPr lang="en-US" altLang="zh-CN" sz="2400">
              <a:ea typeface="宋体" panose="02010600030101010101" pitchFamily="2" charset="-122"/>
              <a:sym typeface="Symbol" panose="05050102010706020507" pitchFamily="18" charset="2"/>
            </a:endParaRPr>
          </a:p>
        </p:txBody>
      </p:sp>
      <p:graphicFrame>
        <p:nvGraphicFramePr>
          <p:cNvPr id="89093" name="Object 5"/>
          <p:cNvGraphicFramePr>
            <a:graphicFrameLocks noChangeAspect="1"/>
          </p:cNvGraphicFramePr>
          <p:nvPr/>
        </p:nvGraphicFramePr>
        <p:xfrm>
          <a:off x="914400" y="3505200"/>
          <a:ext cx="4267200" cy="1524000"/>
        </p:xfrm>
        <a:graphic>
          <a:graphicData uri="http://schemas.openxmlformats.org/presentationml/2006/ole">
            <mc:AlternateContent xmlns:mc="http://schemas.openxmlformats.org/markup-compatibility/2006">
              <mc:Choice xmlns:v="urn:schemas-microsoft-com:vml" Requires="v">
                <p:oleObj spid="_x0000_s42411" name="Equation" r:id="rId5" imgW="1955520" imgH="698400" progId="Equation.3">
                  <p:embed/>
                </p:oleObj>
              </mc:Choice>
              <mc:Fallback>
                <p:oleObj name="Equation" r:id="rId5" imgW="1955520" imgH="698400" progId="Equation.3">
                  <p:embed/>
                  <p:pic>
                    <p:nvPicPr>
                      <p:cNvPr id="8909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505200"/>
                        <a:ext cx="4267200"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094" name="Object 6"/>
          <p:cNvGraphicFramePr>
            <a:graphicFrameLocks noChangeAspect="1"/>
          </p:cNvGraphicFramePr>
          <p:nvPr/>
        </p:nvGraphicFramePr>
        <p:xfrm>
          <a:off x="5562600" y="3505200"/>
          <a:ext cx="2971800" cy="1527175"/>
        </p:xfrm>
        <a:graphic>
          <a:graphicData uri="http://schemas.openxmlformats.org/presentationml/2006/ole">
            <mc:AlternateContent xmlns:mc="http://schemas.openxmlformats.org/markup-compatibility/2006">
              <mc:Choice xmlns:v="urn:schemas-microsoft-com:vml" Requires="v">
                <p:oleObj spid="_x0000_s42412" name="Equation" r:id="rId7" imgW="1828800" imgH="939600" progId="Equation.3">
                  <p:embed/>
                </p:oleObj>
              </mc:Choice>
              <mc:Fallback>
                <p:oleObj name="Equation" r:id="rId7" imgW="1828800" imgH="939600" progId="Equation.3">
                  <p:embed/>
                  <p:pic>
                    <p:nvPicPr>
                      <p:cNvPr id="89094"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2600" y="3505200"/>
                        <a:ext cx="2971800" cy="152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095" name="Object 7"/>
          <p:cNvGraphicFramePr>
            <a:graphicFrameLocks noChangeAspect="1"/>
          </p:cNvGraphicFramePr>
          <p:nvPr/>
        </p:nvGraphicFramePr>
        <p:xfrm>
          <a:off x="885825" y="5164138"/>
          <a:ext cx="7559675" cy="1325562"/>
        </p:xfrm>
        <a:graphic>
          <a:graphicData uri="http://schemas.openxmlformats.org/presentationml/2006/ole">
            <mc:AlternateContent xmlns:mc="http://schemas.openxmlformats.org/markup-compatibility/2006">
              <mc:Choice xmlns:v="urn:schemas-microsoft-com:vml" Requires="v">
                <p:oleObj spid="_x0000_s42413" name="Equation" r:id="rId9" imgW="3479760" imgH="609480" progId="Equation.3">
                  <p:embed/>
                </p:oleObj>
              </mc:Choice>
              <mc:Fallback>
                <p:oleObj name="Equation" r:id="rId9" imgW="3479760" imgH="609480" progId="Equation.3">
                  <p:embed/>
                  <p:pic>
                    <p:nvPicPr>
                      <p:cNvPr id="89095"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5825" y="5164138"/>
                        <a:ext cx="7559675" cy="1325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1266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9092"/>
                                        </p:tgtEl>
                                        <p:attrNameLst>
                                          <p:attrName>style.visibility</p:attrName>
                                        </p:attrNameLst>
                                      </p:cBhvr>
                                      <p:to>
                                        <p:strVal val="visible"/>
                                      </p:to>
                                    </p:set>
                                    <p:anim calcmode="lin" valueType="num">
                                      <p:cBhvr additive="base">
                                        <p:cTn id="7" dur="500" fill="hold"/>
                                        <p:tgtEl>
                                          <p:spTgt spid="89092"/>
                                        </p:tgtEl>
                                        <p:attrNameLst>
                                          <p:attrName>ppt_x</p:attrName>
                                        </p:attrNameLst>
                                      </p:cBhvr>
                                      <p:tavLst>
                                        <p:tav tm="0">
                                          <p:val>
                                            <p:strVal val="0-#ppt_w/2"/>
                                          </p:val>
                                        </p:tav>
                                        <p:tav tm="100000">
                                          <p:val>
                                            <p:strVal val="#ppt_x"/>
                                          </p:val>
                                        </p:tav>
                                      </p:tavLst>
                                    </p:anim>
                                    <p:anim calcmode="lin" valueType="num">
                                      <p:cBhvr additive="base">
                                        <p:cTn id="8" dur="500" fill="hold"/>
                                        <p:tgtEl>
                                          <p:spTgt spid="8909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89093"/>
                                        </p:tgtEl>
                                        <p:attrNameLst>
                                          <p:attrName>style.visibility</p:attrName>
                                        </p:attrNameLst>
                                      </p:cBhvr>
                                      <p:to>
                                        <p:strVal val="visible"/>
                                      </p:to>
                                    </p:set>
                                    <p:anim calcmode="lin" valueType="num">
                                      <p:cBhvr additive="base">
                                        <p:cTn id="13" dur="500" fill="hold"/>
                                        <p:tgtEl>
                                          <p:spTgt spid="89093"/>
                                        </p:tgtEl>
                                        <p:attrNameLst>
                                          <p:attrName>ppt_x</p:attrName>
                                        </p:attrNameLst>
                                      </p:cBhvr>
                                      <p:tavLst>
                                        <p:tav tm="0">
                                          <p:val>
                                            <p:strVal val="0-#ppt_w/2"/>
                                          </p:val>
                                        </p:tav>
                                        <p:tav tm="100000">
                                          <p:val>
                                            <p:strVal val="#ppt_x"/>
                                          </p:val>
                                        </p:tav>
                                      </p:tavLst>
                                    </p:anim>
                                    <p:anim calcmode="lin" valueType="num">
                                      <p:cBhvr additive="base">
                                        <p:cTn id="14" dur="500" fill="hold"/>
                                        <p:tgtEl>
                                          <p:spTgt spid="8909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89094"/>
                                        </p:tgtEl>
                                        <p:attrNameLst>
                                          <p:attrName>style.visibility</p:attrName>
                                        </p:attrNameLst>
                                      </p:cBhvr>
                                      <p:to>
                                        <p:strVal val="visible"/>
                                      </p:to>
                                    </p:set>
                                    <p:anim calcmode="lin" valueType="num">
                                      <p:cBhvr additive="base">
                                        <p:cTn id="19" dur="500" fill="hold"/>
                                        <p:tgtEl>
                                          <p:spTgt spid="89094"/>
                                        </p:tgtEl>
                                        <p:attrNameLst>
                                          <p:attrName>ppt_x</p:attrName>
                                        </p:attrNameLst>
                                      </p:cBhvr>
                                      <p:tavLst>
                                        <p:tav tm="0">
                                          <p:val>
                                            <p:strVal val="0-#ppt_w/2"/>
                                          </p:val>
                                        </p:tav>
                                        <p:tav tm="100000">
                                          <p:val>
                                            <p:strVal val="#ppt_x"/>
                                          </p:val>
                                        </p:tav>
                                      </p:tavLst>
                                    </p:anim>
                                    <p:anim calcmode="lin" valueType="num">
                                      <p:cBhvr additive="base">
                                        <p:cTn id="20" dur="500" fill="hold"/>
                                        <p:tgtEl>
                                          <p:spTgt spid="8909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89095"/>
                                        </p:tgtEl>
                                        <p:attrNameLst>
                                          <p:attrName>style.visibility</p:attrName>
                                        </p:attrNameLst>
                                      </p:cBhvr>
                                      <p:to>
                                        <p:strVal val="visible"/>
                                      </p:to>
                                    </p:set>
                                    <p:anim calcmode="lin" valueType="num">
                                      <p:cBhvr additive="base">
                                        <p:cTn id="25" dur="500" fill="hold"/>
                                        <p:tgtEl>
                                          <p:spTgt spid="89095"/>
                                        </p:tgtEl>
                                        <p:attrNameLst>
                                          <p:attrName>ppt_x</p:attrName>
                                        </p:attrNameLst>
                                      </p:cBhvr>
                                      <p:tavLst>
                                        <p:tav tm="0">
                                          <p:val>
                                            <p:strVal val="0-#ppt_w/2"/>
                                          </p:val>
                                        </p:tav>
                                        <p:tav tm="100000">
                                          <p:val>
                                            <p:strVal val="#ppt_x"/>
                                          </p:val>
                                        </p:tav>
                                      </p:tavLst>
                                    </p:anim>
                                    <p:anim calcmode="lin" valueType="num">
                                      <p:cBhvr additive="base">
                                        <p:cTn id="26" dur="500" fill="hold"/>
                                        <p:tgtEl>
                                          <p:spTgt spid="890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normAutofit fontScale="90000"/>
          </a:bodyPr>
          <a:lstStyle/>
          <a:p>
            <a:r>
              <a:rPr lang="en-US" altLang="zh-CN">
                <a:ea typeface="宋体" panose="02010600030101010101" pitchFamily="2" charset="-122"/>
              </a:rPr>
              <a:t>Sufficient</a:t>
            </a:r>
            <a:r>
              <a:rPr lang="tr-TR" altLang="zh-CN"/>
              <a:t> condition for convergence</a:t>
            </a:r>
            <a:endParaRPr lang="en-US" altLang="zh-CN">
              <a:ea typeface="宋体" panose="02010600030101010101" pitchFamily="2" charset="-122"/>
            </a:endParaRPr>
          </a:p>
        </p:txBody>
      </p:sp>
      <p:sp>
        <p:nvSpPr>
          <p:cNvPr id="90117" name="Text Box 5"/>
          <p:cNvSpPr txBox="1">
            <a:spLocks noChangeArrowheads="1"/>
          </p:cNvSpPr>
          <p:nvPr/>
        </p:nvSpPr>
        <p:spPr bwMode="auto">
          <a:xfrm>
            <a:off x="533400" y="1885950"/>
            <a:ext cx="85772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a:t>If the magnitude of all eigenvalues of iteration matrix</a:t>
            </a:r>
          </a:p>
          <a:p>
            <a:r>
              <a:rPr lang="tr-TR" altLang="zh-CN"/>
              <a:t>E is less than 1 than the iteration is convergent</a:t>
            </a:r>
            <a:endParaRPr lang="en-US" altLang="zh-CN">
              <a:ea typeface="宋体" panose="02010600030101010101" pitchFamily="2" charset="-122"/>
            </a:endParaRPr>
          </a:p>
        </p:txBody>
      </p:sp>
      <p:graphicFrame>
        <p:nvGraphicFramePr>
          <p:cNvPr id="90118" name="Object 6"/>
          <p:cNvGraphicFramePr>
            <a:graphicFrameLocks noChangeAspect="1"/>
          </p:cNvGraphicFramePr>
          <p:nvPr/>
        </p:nvGraphicFramePr>
        <p:xfrm>
          <a:off x="1066800" y="3989388"/>
          <a:ext cx="6142038" cy="1725612"/>
        </p:xfrm>
        <a:graphic>
          <a:graphicData uri="http://schemas.openxmlformats.org/presentationml/2006/ole">
            <mc:AlternateContent xmlns:mc="http://schemas.openxmlformats.org/markup-compatibility/2006">
              <mc:Choice xmlns:v="urn:schemas-microsoft-com:vml" Requires="v">
                <p:oleObj spid="_x0000_s43200" name="Equation" r:id="rId3" imgW="2616120" imgH="736560" progId="Equation.3">
                  <p:embed/>
                </p:oleObj>
              </mc:Choice>
              <mc:Fallback>
                <p:oleObj name="Equation" r:id="rId3" imgW="2616120" imgH="736560" progId="Equation.3">
                  <p:embed/>
                  <p:pic>
                    <p:nvPicPr>
                      <p:cNvPr id="9011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989388"/>
                        <a:ext cx="6142038" cy="172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119" name="Text Box 7"/>
          <p:cNvSpPr txBox="1">
            <a:spLocks noChangeArrowheads="1"/>
          </p:cNvSpPr>
          <p:nvPr/>
        </p:nvSpPr>
        <p:spPr bwMode="auto">
          <a:xfrm>
            <a:off x="533400" y="2940050"/>
            <a:ext cx="83216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zh-CN"/>
              <a:t>It is easier to compute the norm of a matrix than to compute its eigenvalues</a:t>
            </a:r>
            <a:endParaRPr lang="en-US" altLang="zh-CN">
              <a:ea typeface="宋体" panose="02010600030101010101" pitchFamily="2" charset="-122"/>
            </a:endParaRPr>
          </a:p>
        </p:txBody>
      </p:sp>
      <p:grpSp>
        <p:nvGrpSpPr>
          <p:cNvPr id="90122" name="Group 10"/>
          <p:cNvGrpSpPr>
            <a:grpSpLocks/>
          </p:cNvGrpSpPr>
          <p:nvPr/>
        </p:nvGrpSpPr>
        <p:grpSpPr bwMode="auto">
          <a:xfrm>
            <a:off x="1143000" y="5846763"/>
            <a:ext cx="7473950" cy="630237"/>
            <a:chOff x="720" y="3683"/>
            <a:chExt cx="4708" cy="397"/>
          </a:xfrm>
        </p:grpSpPr>
        <p:graphicFrame>
          <p:nvGraphicFramePr>
            <p:cNvPr id="90120" name="Object 8"/>
            <p:cNvGraphicFramePr>
              <a:graphicFrameLocks noChangeAspect="1"/>
            </p:cNvGraphicFramePr>
            <p:nvPr/>
          </p:nvGraphicFramePr>
          <p:xfrm>
            <a:off x="720" y="3683"/>
            <a:ext cx="672" cy="397"/>
          </p:xfrm>
          <a:graphic>
            <a:graphicData uri="http://schemas.openxmlformats.org/presentationml/2006/ole">
              <mc:AlternateContent xmlns:mc="http://schemas.openxmlformats.org/markup-compatibility/2006">
                <mc:Choice xmlns:v="urn:schemas-microsoft-com:vml" Requires="v">
                  <p:oleObj spid="_x0000_s43201" name="Equation" r:id="rId5" imgW="431640" imgH="253800" progId="Equation.3">
                    <p:embed/>
                  </p:oleObj>
                </mc:Choice>
                <mc:Fallback>
                  <p:oleObj name="Equation" r:id="rId5" imgW="431640" imgH="253800" progId="Equation.3">
                    <p:embed/>
                    <p:pic>
                      <p:nvPicPr>
                        <p:cNvPr id="9012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 y="3683"/>
                          <a:ext cx="672" cy="3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121" name="Text Box 9"/>
            <p:cNvSpPr txBox="1">
              <a:spLocks noChangeArrowheads="1"/>
            </p:cNvSpPr>
            <p:nvPr/>
          </p:nvSpPr>
          <p:spPr bwMode="auto">
            <a:xfrm>
              <a:off x="1382" y="3705"/>
              <a:ext cx="40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a:t>is a sufficient condition for convergence</a:t>
              </a:r>
              <a:endParaRPr lang="en-US" altLang="zh-CN">
                <a:ea typeface="宋体" panose="02010600030101010101" pitchFamily="2" charset="-122"/>
              </a:endParaRPr>
            </a:p>
          </p:txBody>
        </p:sp>
      </p:grpSp>
    </p:spTree>
    <p:extLst>
      <p:ext uri="{BB962C8B-B14F-4D97-AF65-F5344CB8AC3E}">
        <p14:creationId xmlns:p14="http://schemas.microsoft.com/office/powerpoint/2010/main" val="21173807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0119"/>
                                        </p:tgtEl>
                                        <p:attrNameLst>
                                          <p:attrName>style.visibility</p:attrName>
                                        </p:attrNameLst>
                                      </p:cBhvr>
                                      <p:to>
                                        <p:strVal val="visible"/>
                                      </p:to>
                                    </p:set>
                                    <p:anim calcmode="lin" valueType="num">
                                      <p:cBhvr additive="base">
                                        <p:cTn id="7" dur="500" fill="hold"/>
                                        <p:tgtEl>
                                          <p:spTgt spid="90119"/>
                                        </p:tgtEl>
                                        <p:attrNameLst>
                                          <p:attrName>ppt_x</p:attrName>
                                        </p:attrNameLst>
                                      </p:cBhvr>
                                      <p:tavLst>
                                        <p:tav tm="0">
                                          <p:val>
                                            <p:strVal val="0-#ppt_w/2"/>
                                          </p:val>
                                        </p:tav>
                                        <p:tav tm="100000">
                                          <p:val>
                                            <p:strVal val="#ppt_x"/>
                                          </p:val>
                                        </p:tav>
                                      </p:tavLst>
                                    </p:anim>
                                    <p:anim calcmode="lin" valueType="num">
                                      <p:cBhvr additive="base">
                                        <p:cTn id="8" dur="500" fill="hold"/>
                                        <p:tgtEl>
                                          <p:spTgt spid="9011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90118"/>
                                        </p:tgtEl>
                                        <p:attrNameLst>
                                          <p:attrName>style.visibility</p:attrName>
                                        </p:attrNameLst>
                                      </p:cBhvr>
                                      <p:to>
                                        <p:strVal val="visible"/>
                                      </p:to>
                                    </p:set>
                                    <p:anim calcmode="lin" valueType="num">
                                      <p:cBhvr additive="base">
                                        <p:cTn id="13" dur="500" fill="hold"/>
                                        <p:tgtEl>
                                          <p:spTgt spid="90118"/>
                                        </p:tgtEl>
                                        <p:attrNameLst>
                                          <p:attrName>ppt_x</p:attrName>
                                        </p:attrNameLst>
                                      </p:cBhvr>
                                      <p:tavLst>
                                        <p:tav tm="0">
                                          <p:val>
                                            <p:strVal val="0-#ppt_w/2"/>
                                          </p:val>
                                        </p:tav>
                                        <p:tav tm="100000">
                                          <p:val>
                                            <p:strVal val="#ppt_x"/>
                                          </p:val>
                                        </p:tav>
                                      </p:tavLst>
                                    </p:anim>
                                    <p:anim calcmode="lin" valueType="num">
                                      <p:cBhvr additive="base">
                                        <p:cTn id="14" dur="500" fill="hold"/>
                                        <p:tgtEl>
                                          <p:spTgt spid="9011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90122"/>
                                        </p:tgtEl>
                                        <p:attrNameLst>
                                          <p:attrName>style.visibility</p:attrName>
                                        </p:attrNameLst>
                                      </p:cBhvr>
                                      <p:to>
                                        <p:strVal val="visible"/>
                                      </p:to>
                                    </p:set>
                                    <p:anim calcmode="lin" valueType="num">
                                      <p:cBhvr additive="base">
                                        <p:cTn id="19" dur="500" fill="hold"/>
                                        <p:tgtEl>
                                          <p:spTgt spid="90122"/>
                                        </p:tgtEl>
                                        <p:attrNameLst>
                                          <p:attrName>ppt_x</p:attrName>
                                        </p:attrNameLst>
                                      </p:cBhvr>
                                      <p:tavLst>
                                        <p:tav tm="0">
                                          <p:val>
                                            <p:strVal val="0-#ppt_w/2"/>
                                          </p:val>
                                        </p:tav>
                                        <p:tav tm="100000">
                                          <p:val>
                                            <p:strVal val="#ppt_x"/>
                                          </p:val>
                                        </p:tav>
                                      </p:tavLst>
                                    </p:anim>
                                    <p:anim calcmode="lin" valueType="num">
                                      <p:cBhvr additive="base">
                                        <p:cTn id="20" dur="500" fill="hold"/>
                                        <p:tgtEl>
                                          <p:spTgt spid="901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9"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3603472F-A8FE-428E-B9D7-4ACD81298641}" type="slidenum">
              <a:rPr lang="en-US" altLang="zh-CN"/>
              <a:pPr/>
              <a:t>44</a:t>
            </a:fld>
            <a:endParaRPr lang="en-US" altLang="zh-CN"/>
          </a:p>
        </p:txBody>
      </p:sp>
      <p:sp>
        <p:nvSpPr>
          <p:cNvPr id="91138" name="Rectangle 2"/>
          <p:cNvSpPr>
            <a:spLocks noGrp="1" noChangeArrowheads="1"/>
          </p:cNvSpPr>
          <p:nvPr>
            <p:ph type="title"/>
          </p:nvPr>
        </p:nvSpPr>
        <p:spPr/>
        <p:txBody>
          <a:bodyPr/>
          <a:lstStyle/>
          <a:p>
            <a:r>
              <a:rPr lang="tr-TR" altLang="zh-CN"/>
              <a:t>Convergence of Jacobi iteration</a:t>
            </a:r>
            <a:endParaRPr lang="en-US" altLang="zh-CN">
              <a:ea typeface="宋体" panose="02010600030101010101" pitchFamily="2" charset="-122"/>
            </a:endParaRPr>
          </a:p>
        </p:txBody>
      </p:sp>
      <p:sp>
        <p:nvSpPr>
          <p:cNvPr id="91139" name="Text Box 3"/>
          <p:cNvSpPr txBox="1">
            <a:spLocks noChangeArrowheads="1"/>
          </p:cNvSpPr>
          <p:nvPr/>
        </p:nvSpPr>
        <p:spPr bwMode="auto">
          <a:xfrm>
            <a:off x="1355725" y="1885950"/>
            <a:ext cx="21732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a:t>E=-D</a:t>
            </a:r>
            <a:r>
              <a:rPr lang="tr-TR" altLang="zh-CN" baseline="30000"/>
              <a:t>-1</a:t>
            </a:r>
            <a:r>
              <a:rPr lang="tr-TR" altLang="zh-CN"/>
              <a:t>(L+U)</a:t>
            </a:r>
            <a:endParaRPr lang="en-US" altLang="zh-CN">
              <a:ea typeface="宋体" panose="02010600030101010101" pitchFamily="2" charset="-122"/>
            </a:endParaRPr>
          </a:p>
        </p:txBody>
      </p:sp>
      <p:graphicFrame>
        <p:nvGraphicFramePr>
          <p:cNvPr id="91140" name="Object 4"/>
          <p:cNvGraphicFramePr>
            <a:graphicFrameLocks noChangeAspect="1"/>
          </p:cNvGraphicFramePr>
          <p:nvPr/>
        </p:nvGraphicFramePr>
        <p:xfrm>
          <a:off x="1828800" y="2455863"/>
          <a:ext cx="5638800" cy="3789362"/>
        </p:xfrm>
        <a:graphic>
          <a:graphicData uri="http://schemas.openxmlformats.org/presentationml/2006/ole">
            <mc:AlternateContent xmlns:mc="http://schemas.openxmlformats.org/markup-compatibility/2006">
              <mc:Choice xmlns:v="urn:schemas-microsoft-com:vml" Requires="v">
                <p:oleObj spid="_x0000_s44128" name="Equation" r:id="rId3" imgW="2869920" imgH="1777680" progId="Equation.3">
                  <p:embed/>
                </p:oleObj>
              </mc:Choice>
              <mc:Fallback>
                <p:oleObj name="Equation" r:id="rId3" imgW="2869920" imgH="1777680" progId="Equation.3">
                  <p:embed/>
                  <p:pic>
                    <p:nvPicPr>
                      <p:cNvPr id="9114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455863"/>
                        <a:ext cx="5638800" cy="3789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807274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91140"/>
                                        </p:tgtEl>
                                        <p:attrNameLst>
                                          <p:attrName>style.visibility</p:attrName>
                                        </p:attrNameLst>
                                      </p:cBhvr>
                                      <p:to>
                                        <p:strVal val="visible"/>
                                      </p:to>
                                    </p:set>
                                    <p:anim calcmode="lin" valueType="num">
                                      <p:cBhvr additive="base">
                                        <p:cTn id="7" dur="500" fill="hold"/>
                                        <p:tgtEl>
                                          <p:spTgt spid="91140"/>
                                        </p:tgtEl>
                                        <p:attrNameLst>
                                          <p:attrName>ppt_x</p:attrName>
                                        </p:attrNameLst>
                                      </p:cBhvr>
                                      <p:tavLst>
                                        <p:tav tm="0">
                                          <p:val>
                                            <p:strVal val="0-#ppt_w/2"/>
                                          </p:val>
                                        </p:tav>
                                        <p:tav tm="100000">
                                          <p:val>
                                            <p:strVal val="#ppt_x"/>
                                          </p:val>
                                        </p:tav>
                                      </p:tavLst>
                                    </p:anim>
                                    <p:anim calcmode="lin" valueType="num">
                                      <p:cBhvr additive="base">
                                        <p:cTn id="8" dur="500" fill="hold"/>
                                        <p:tgtEl>
                                          <p:spTgt spid="911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tr-TR" altLang="zh-CN"/>
              <a:t>Convergence of Jacobi iteration</a:t>
            </a:r>
            <a:endParaRPr lang="en-US" altLang="zh-CN">
              <a:ea typeface="宋体" panose="02010600030101010101" pitchFamily="2" charset="-122"/>
            </a:endParaRPr>
          </a:p>
        </p:txBody>
      </p:sp>
      <p:graphicFrame>
        <p:nvGraphicFramePr>
          <p:cNvPr id="92163" name="Object 3"/>
          <p:cNvGraphicFramePr>
            <a:graphicFrameLocks noChangeAspect="1"/>
          </p:cNvGraphicFramePr>
          <p:nvPr/>
        </p:nvGraphicFramePr>
        <p:xfrm>
          <a:off x="914400" y="2516188"/>
          <a:ext cx="5410200" cy="2589212"/>
        </p:xfrm>
        <a:graphic>
          <a:graphicData uri="http://schemas.openxmlformats.org/presentationml/2006/ole">
            <mc:AlternateContent xmlns:mc="http://schemas.openxmlformats.org/markup-compatibility/2006">
              <mc:Choice xmlns:v="urn:schemas-microsoft-com:vml" Requires="v">
                <p:oleObj spid="_x0000_s45153" name="Equation" r:id="rId3" imgW="2387520" imgH="1143000" progId="Equation.3">
                  <p:embed/>
                </p:oleObj>
              </mc:Choice>
              <mc:Fallback>
                <p:oleObj name="Equation" r:id="rId3" imgW="2387520" imgH="1143000" progId="Equation.3">
                  <p:embed/>
                  <p:pic>
                    <p:nvPicPr>
                      <p:cNvPr id="9216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516188"/>
                        <a:ext cx="5410200" cy="2589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64" name="Text Box 4"/>
          <p:cNvSpPr txBox="1">
            <a:spLocks noChangeArrowheads="1"/>
          </p:cNvSpPr>
          <p:nvPr/>
        </p:nvSpPr>
        <p:spPr bwMode="auto">
          <a:xfrm>
            <a:off x="685800" y="1905000"/>
            <a:ext cx="8232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a:t>Evaluate the infinity(maximum row sum) norm of E</a:t>
            </a:r>
            <a:endParaRPr lang="en-US" altLang="zh-CN">
              <a:ea typeface="宋体" panose="02010600030101010101" pitchFamily="2" charset="-122"/>
            </a:endParaRPr>
          </a:p>
        </p:txBody>
      </p:sp>
      <p:sp>
        <p:nvSpPr>
          <p:cNvPr id="92165" name="Text Box 5"/>
          <p:cNvSpPr txBox="1">
            <a:spLocks noChangeArrowheads="1"/>
          </p:cNvSpPr>
          <p:nvPr/>
        </p:nvSpPr>
        <p:spPr bwMode="auto">
          <a:xfrm>
            <a:off x="4343400" y="4129088"/>
            <a:ext cx="4495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a:solidFill>
                  <a:schemeClr val="hlink"/>
                </a:solidFill>
              </a:rPr>
              <a:t>Diagonally dominant matrix</a:t>
            </a:r>
            <a:endParaRPr lang="en-US" altLang="zh-CN">
              <a:solidFill>
                <a:schemeClr val="hlink"/>
              </a:solidFill>
              <a:ea typeface="宋体" panose="02010600030101010101" pitchFamily="2" charset="-122"/>
            </a:endParaRPr>
          </a:p>
        </p:txBody>
      </p:sp>
      <p:sp>
        <p:nvSpPr>
          <p:cNvPr id="92166" name="Text Box 6"/>
          <p:cNvSpPr txBox="1">
            <a:spLocks noChangeArrowheads="1"/>
          </p:cNvSpPr>
          <p:nvPr/>
        </p:nvSpPr>
        <p:spPr bwMode="auto">
          <a:xfrm>
            <a:off x="669925" y="5257800"/>
            <a:ext cx="79406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zh-CN"/>
              <a:t>If A is a diagonally dominant matrix, then Jacobi iteration converges for any initial vector</a:t>
            </a:r>
            <a:endParaRPr lang="en-US" altLang="zh-CN">
              <a:ea typeface="宋体" panose="02010600030101010101" pitchFamily="2" charset="-122"/>
            </a:endParaRPr>
          </a:p>
        </p:txBody>
      </p:sp>
    </p:spTree>
    <p:extLst>
      <p:ext uri="{BB962C8B-B14F-4D97-AF65-F5344CB8AC3E}">
        <p14:creationId xmlns:p14="http://schemas.microsoft.com/office/powerpoint/2010/main" val="39157068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165"/>
                                        </p:tgtEl>
                                        <p:attrNameLst>
                                          <p:attrName>style.visibility</p:attrName>
                                        </p:attrNameLst>
                                      </p:cBhvr>
                                      <p:to>
                                        <p:strVal val="visible"/>
                                      </p:to>
                                    </p:set>
                                    <p:anim calcmode="lin" valueType="num">
                                      <p:cBhvr additive="base">
                                        <p:cTn id="7" dur="500" fill="hold"/>
                                        <p:tgtEl>
                                          <p:spTgt spid="92165"/>
                                        </p:tgtEl>
                                        <p:attrNameLst>
                                          <p:attrName>ppt_x</p:attrName>
                                        </p:attrNameLst>
                                      </p:cBhvr>
                                      <p:tavLst>
                                        <p:tav tm="0">
                                          <p:val>
                                            <p:strVal val="0-#ppt_w/2"/>
                                          </p:val>
                                        </p:tav>
                                        <p:tav tm="100000">
                                          <p:val>
                                            <p:strVal val="#ppt_x"/>
                                          </p:val>
                                        </p:tav>
                                      </p:tavLst>
                                    </p:anim>
                                    <p:anim calcmode="lin" valueType="num">
                                      <p:cBhvr additive="base">
                                        <p:cTn id="8" dur="500" fill="hold"/>
                                        <p:tgtEl>
                                          <p:spTgt spid="9216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2166"/>
                                        </p:tgtEl>
                                        <p:attrNameLst>
                                          <p:attrName>style.visibility</p:attrName>
                                        </p:attrNameLst>
                                      </p:cBhvr>
                                      <p:to>
                                        <p:strVal val="visible"/>
                                      </p:to>
                                    </p:set>
                                    <p:anim calcmode="lin" valueType="num">
                                      <p:cBhvr additive="base">
                                        <p:cTn id="13" dur="500" fill="hold"/>
                                        <p:tgtEl>
                                          <p:spTgt spid="92166"/>
                                        </p:tgtEl>
                                        <p:attrNameLst>
                                          <p:attrName>ppt_x</p:attrName>
                                        </p:attrNameLst>
                                      </p:cBhvr>
                                      <p:tavLst>
                                        <p:tav tm="0">
                                          <p:val>
                                            <p:strVal val="0-#ppt_w/2"/>
                                          </p:val>
                                        </p:tav>
                                        <p:tav tm="100000">
                                          <p:val>
                                            <p:strVal val="#ppt_x"/>
                                          </p:val>
                                        </p:tav>
                                      </p:tavLst>
                                    </p:anim>
                                    <p:anim calcmode="lin" valueType="num">
                                      <p:cBhvr additive="base">
                                        <p:cTn id="14" dur="500" fill="hold"/>
                                        <p:tgtEl>
                                          <p:spTgt spid="921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5" grpId="0" autoUpdateAnimBg="0"/>
      <p:bldP spid="92166"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tr-TR" altLang="zh-CN"/>
              <a:t>Stopping Criteria</a:t>
            </a:r>
            <a:endParaRPr lang="en-US" altLang="zh-CN">
              <a:ea typeface="宋体" panose="02010600030101010101" pitchFamily="2" charset="-122"/>
            </a:endParaRPr>
          </a:p>
        </p:txBody>
      </p:sp>
      <p:sp>
        <p:nvSpPr>
          <p:cNvPr id="96259" name="Rectangle 3"/>
          <p:cNvSpPr>
            <a:spLocks noGrp="1" noChangeArrowheads="1"/>
          </p:cNvSpPr>
          <p:nvPr>
            <p:ph type="body" idx="1"/>
          </p:nvPr>
        </p:nvSpPr>
        <p:spPr/>
        <p:txBody>
          <a:bodyPr/>
          <a:lstStyle/>
          <a:p>
            <a:pPr>
              <a:spcBef>
                <a:spcPct val="50000"/>
              </a:spcBef>
            </a:pPr>
            <a:r>
              <a:rPr lang="tr-TR" altLang="zh-CN"/>
              <a:t>Ax=b</a:t>
            </a:r>
          </a:p>
          <a:p>
            <a:pPr>
              <a:spcBef>
                <a:spcPct val="50000"/>
              </a:spcBef>
            </a:pPr>
            <a:r>
              <a:rPr lang="tr-TR" altLang="zh-CN"/>
              <a:t>At any iteration k, the residual term is</a:t>
            </a:r>
          </a:p>
          <a:p>
            <a:pPr>
              <a:spcBef>
                <a:spcPct val="50000"/>
              </a:spcBef>
              <a:buFont typeface="Wingdings" panose="05000000000000000000" pitchFamily="2" charset="2"/>
              <a:buNone/>
            </a:pPr>
            <a:r>
              <a:rPr lang="tr-TR" altLang="zh-CN"/>
              <a:t>	r</a:t>
            </a:r>
            <a:r>
              <a:rPr lang="tr-TR" altLang="zh-CN" baseline="30000"/>
              <a:t>k</a:t>
            </a:r>
            <a:r>
              <a:rPr lang="tr-TR" altLang="zh-CN"/>
              <a:t>=b-Ax</a:t>
            </a:r>
            <a:r>
              <a:rPr lang="tr-TR" altLang="zh-CN" baseline="30000"/>
              <a:t>k</a:t>
            </a:r>
          </a:p>
          <a:p>
            <a:pPr>
              <a:spcBef>
                <a:spcPct val="50000"/>
              </a:spcBef>
            </a:pPr>
            <a:r>
              <a:rPr lang="tr-TR" altLang="zh-CN"/>
              <a:t>Check the norm of the residual term</a:t>
            </a:r>
          </a:p>
          <a:p>
            <a:pPr>
              <a:spcBef>
                <a:spcPct val="50000"/>
              </a:spcBef>
              <a:buFont typeface="Wingdings" panose="05000000000000000000" pitchFamily="2" charset="2"/>
              <a:buNone/>
            </a:pPr>
            <a:r>
              <a:rPr lang="tr-TR" altLang="zh-CN"/>
              <a:t>	 ||b-Ax</a:t>
            </a:r>
            <a:r>
              <a:rPr lang="tr-TR" altLang="zh-CN" baseline="30000"/>
              <a:t>k</a:t>
            </a:r>
            <a:r>
              <a:rPr lang="tr-TR" altLang="zh-CN"/>
              <a:t>||</a:t>
            </a:r>
          </a:p>
          <a:p>
            <a:pPr>
              <a:spcBef>
                <a:spcPct val="50000"/>
              </a:spcBef>
            </a:pPr>
            <a:r>
              <a:rPr lang="tr-TR" altLang="zh-CN"/>
              <a:t>If it is less than a threshold value stop</a:t>
            </a:r>
          </a:p>
          <a:p>
            <a:endParaRPr lang="en-US" altLang="zh-CN">
              <a:ea typeface="宋体" panose="02010600030101010101" pitchFamily="2" charset="-122"/>
            </a:endParaRPr>
          </a:p>
        </p:txBody>
      </p:sp>
    </p:spTree>
    <p:extLst>
      <p:ext uri="{BB962C8B-B14F-4D97-AF65-F5344CB8AC3E}">
        <p14:creationId xmlns:p14="http://schemas.microsoft.com/office/powerpoint/2010/main" val="2305347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tr-TR" altLang="zh-CN"/>
              <a:t>Example 1 (Jacobi Iteration)</a:t>
            </a:r>
            <a:endParaRPr lang="en-US" altLang="zh-CN">
              <a:ea typeface="宋体" panose="02010600030101010101" pitchFamily="2" charset="-122"/>
            </a:endParaRPr>
          </a:p>
        </p:txBody>
      </p:sp>
      <p:graphicFrame>
        <p:nvGraphicFramePr>
          <p:cNvPr id="103427" name="Object 3"/>
          <p:cNvGraphicFramePr>
            <a:graphicFrameLocks noChangeAspect="1"/>
          </p:cNvGraphicFramePr>
          <p:nvPr/>
        </p:nvGraphicFramePr>
        <p:xfrm>
          <a:off x="1524000" y="1905000"/>
          <a:ext cx="2724150" cy="1136650"/>
        </p:xfrm>
        <a:graphic>
          <a:graphicData uri="http://schemas.openxmlformats.org/presentationml/2006/ole">
            <mc:AlternateContent xmlns:mc="http://schemas.openxmlformats.org/markup-compatibility/2006">
              <mc:Choice xmlns:v="urn:schemas-microsoft-com:vml" Requires="v">
                <p:oleObj spid="_x0000_s46652" name="Equation" r:id="rId3" imgW="1701720" imgH="711000" progId="Equation.3">
                  <p:embed/>
                </p:oleObj>
              </mc:Choice>
              <mc:Fallback>
                <p:oleObj name="Equation" r:id="rId3" imgW="1701720" imgH="711000" progId="Equation.3">
                  <p:embed/>
                  <p:pic>
                    <p:nvPicPr>
                      <p:cNvPr id="10342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905000"/>
                        <a:ext cx="2724150" cy="1136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28" name="Object 4"/>
          <p:cNvGraphicFramePr>
            <a:graphicFrameLocks noChangeAspect="1"/>
          </p:cNvGraphicFramePr>
          <p:nvPr/>
        </p:nvGraphicFramePr>
        <p:xfrm>
          <a:off x="4953000" y="1906588"/>
          <a:ext cx="871538" cy="1135062"/>
        </p:xfrm>
        <a:graphic>
          <a:graphicData uri="http://schemas.openxmlformats.org/presentationml/2006/ole">
            <mc:AlternateContent xmlns:mc="http://schemas.openxmlformats.org/markup-compatibility/2006">
              <mc:Choice xmlns:v="urn:schemas-microsoft-com:vml" Requires="v">
                <p:oleObj spid="_x0000_s46653" name="Equation" r:id="rId5" imgW="545760" imgH="711000" progId="Equation.3">
                  <p:embed/>
                </p:oleObj>
              </mc:Choice>
              <mc:Fallback>
                <p:oleObj name="Equation" r:id="rId5" imgW="545760" imgH="711000" progId="Equation.3">
                  <p:embed/>
                  <p:pic>
                    <p:nvPicPr>
                      <p:cNvPr id="10342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1906588"/>
                        <a:ext cx="871538" cy="1135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29" name="Object 5"/>
          <p:cNvGraphicFramePr>
            <a:graphicFrameLocks noChangeAspect="1"/>
          </p:cNvGraphicFramePr>
          <p:nvPr/>
        </p:nvGraphicFramePr>
        <p:xfrm>
          <a:off x="990600" y="3886200"/>
          <a:ext cx="2219325" cy="2465388"/>
        </p:xfrm>
        <a:graphic>
          <a:graphicData uri="http://schemas.openxmlformats.org/presentationml/2006/ole">
            <mc:AlternateContent xmlns:mc="http://schemas.openxmlformats.org/markup-compatibility/2006">
              <mc:Choice xmlns:v="urn:schemas-microsoft-com:vml" Requires="v">
                <p:oleObj spid="_x0000_s46654" name="Equation" r:id="rId7" imgW="1143000" imgH="1269720" progId="Equation.3">
                  <p:embed/>
                </p:oleObj>
              </mc:Choice>
              <mc:Fallback>
                <p:oleObj name="Equation" r:id="rId7" imgW="1143000" imgH="1269720" progId="Equation.3">
                  <p:embed/>
                  <p:pic>
                    <p:nvPicPr>
                      <p:cNvPr id="103429"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3886200"/>
                        <a:ext cx="2219325" cy="2465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30" name="Object 6"/>
          <p:cNvGraphicFramePr>
            <a:graphicFrameLocks noChangeAspect="1"/>
          </p:cNvGraphicFramePr>
          <p:nvPr/>
        </p:nvGraphicFramePr>
        <p:xfrm>
          <a:off x="3276600" y="3943350"/>
          <a:ext cx="1603375" cy="2439988"/>
        </p:xfrm>
        <a:graphic>
          <a:graphicData uri="http://schemas.openxmlformats.org/presentationml/2006/ole">
            <mc:AlternateContent xmlns:mc="http://schemas.openxmlformats.org/markup-compatibility/2006">
              <mc:Choice xmlns:v="urn:schemas-microsoft-com:vml" Requires="v">
                <p:oleObj spid="_x0000_s46655" name="Equation" r:id="rId9" imgW="825480" imgH="1206360" progId="Equation.3">
                  <p:embed/>
                </p:oleObj>
              </mc:Choice>
              <mc:Fallback>
                <p:oleObj name="Equation" r:id="rId9" imgW="825480" imgH="1206360" progId="Equation.3">
                  <p:embed/>
                  <p:pic>
                    <p:nvPicPr>
                      <p:cNvPr id="10343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6600" y="3943350"/>
                        <a:ext cx="1603375" cy="2439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34" name="Object 10"/>
          <p:cNvGraphicFramePr>
            <a:graphicFrameLocks noChangeAspect="1"/>
          </p:cNvGraphicFramePr>
          <p:nvPr/>
        </p:nvGraphicFramePr>
        <p:xfrm>
          <a:off x="6324600" y="2286000"/>
          <a:ext cx="2514600" cy="573088"/>
        </p:xfrm>
        <a:graphic>
          <a:graphicData uri="http://schemas.openxmlformats.org/presentationml/2006/ole">
            <mc:AlternateContent xmlns:mc="http://schemas.openxmlformats.org/markup-compatibility/2006">
              <mc:Choice xmlns:v="urn:schemas-microsoft-com:vml" Requires="v">
                <p:oleObj spid="_x0000_s46656" name="Equation" r:id="rId11" imgW="1282680" imgH="291960" progId="Equation.3">
                  <p:embed/>
                </p:oleObj>
              </mc:Choice>
              <mc:Fallback>
                <p:oleObj name="Equation" r:id="rId11" imgW="1282680" imgH="291960" progId="Equation.3">
                  <p:embed/>
                  <p:pic>
                    <p:nvPicPr>
                      <p:cNvPr id="103434"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24600" y="2286000"/>
                        <a:ext cx="2514600"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35" name="Object 11"/>
          <p:cNvGraphicFramePr>
            <a:graphicFrameLocks noChangeAspect="1"/>
          </p:cNvGraphicFramePr>
          <p:nvPr/>
        </p:nvGraphicFramePr>
        <p:xfrm>
          <a:off x="5410200" y="4800600"/>
          <a:ext cx="2495550" cy="581025"/>
        </p:xfrm>
        <a:graphic>
          <a:graphicData uri="http://schemas.openxmlformats.org/presentationml/2006/ole">
            <mc:AlternateContent xmlns:mc="http://schemas.openxmlformats.org/markup-compatibility/2006">
              <mc:Choice xmlns:v="urn:schemas-microsoft-com:vml" Requires="v">
                <p:oleObj spid="_x0000_s46657" name="Equation" r:id="rId13" imgW="1257120" imgH="291960" progId="Equation.3">
                  <p:embed/>
                </p:oleObj>
              </mc:Choice>
              <mc:Fallback>
                <p:oleObj name="Equation" r:id="rId13" imgW="1257120" imgH="291960" progId="Equation.3">
                  <p:embed/>
                  <p:pic>
                    <p:nvPicPr>
                      <p:cNvPr id="103435"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10200" y="4800600"/>
                        <a:ext cx="2495550"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436" name="Text Box 12"/>
          <p:cNvSpPr txBox="1">
            <a:spLocks noChangeArrowheads="1"/>
          </p:cNvSpPr>
          <p:nvPr/>
        </p:nvSpPr>
        <p:spPr bwMode="auto">
          <a:xfrm>
            <a:off x="1050925" y="3352800"/>
            <a:ext cx="3875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sz="2400"/>
              <a:t>Diagonally dominant matrix</a:t>
            </a:r>
            <a:endParaRPr lang="en-US" altLang="zh-CN" sz="2400">
              <a:ea typeface="宋体" panose="02010600030101010101" pitchFamily="2" charset="-122"/>
            </a:endParaRPr>
          </a:p>
        </p:txBody>
      </p:sp>
    </p:spTree>
    <p:extLst>
      <p:ext uri="{BB962C8B-B14F-4D97-AF65-F5344CB8AC3E}">
        <p14:creationId xmlns:p14="http://schemas.microsoft.com/office/powerpoint/2010/main" val="3375040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3436"/>
                                        </p:tgtEl>
                                        <p:attrNameLst>
                                          <p:attrName>style.visibility</p:attrName>
                                        </p:attrNameLst>
                                      </p:cBhvr>
                                      <p:to>
                                        <p:strVal val="visible"/>
                                      </p:to>
                                    </p:set>
                                    <p:anim calcmode="lin" valueType="num">
                                      <p:cBhvr additive="base">
                                        <p:cTn id="7" dur="500" fill="hold"/>
                                        <p:tgtEl>
                                          <p:spTgt spid="103436"/>
                                        </p:tgtEl>
                                        <p:attrNameLst>
                                          <p:attrName>ppt_x</p:attrName>
                                        </p:attrNameLst>
                                      </p:cBhvr>
                                      <p:tavLst>
                                        <p:tav tm="0">
                                          <p:val>
                                            <p:strVal val="0-#ppt_w/2"/>
                                          </p:val>
                                        </p:tav>
                                        <p:tav tm="100000">
                                          <p:val>
                                            <p:strVal val="#ppt_x"/>
                                          </p:val>
                                        </p:tav>
                                      </p:tavLst>
                                    </p:anim>
                                    <p:anim calcmode="lin" valueType="num">
                                      <p:cBhvr additive="base">
                                        <p:cTn id="8" dur="500" fill="hold"/>
                                        <p:tgtEl>
                                          <p:spTgt spid="10343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103428"/>
                                        </p:tgtEl>
                                        <p:attrNameLst>
                                          <p:attrName>style.visibility</p:attrName>
                                        </p:attrNameLst>
                                      </p:cBhvr>
                                      <p:to>
                                        <p:strVal val="visible"/>
                                      </p:to>
                                    </p:set>
                                    <p:anim calcmode="lin" valueType="num">
                                      <p:cBhvr additive="base">
                                        <p:cTn id="13" dur="500" fill="hold"/>
                                        <p:tgtEl>
                                          <p:spTgt spid="103428"/>
                                        </p:tgtEl>
                                        <p:attrNameLst>
                                          <p:attrName>ppt_x</p:attrName>
                                        </p:attrNameLst>
                                      </p:cBhvr>
                                      <p:tavLst>
                                        <p:tav tm="0">
                                          <p:val>
                                            <p:strVal val="#ppt_x"/>
                                          </p:val>
                                        </p:tav>
                                        <p:tav tm="100000">
                                          <p:val>
                                            <p:strVal val="#ppt_x"/>
                                          </p:val>
                                        </p:tav>
                                      </p:tavLst>
                                    </p:anim>
                                    <p:anim calcmode="lin" valueType="num">
                                      <p:cBhvr additive="base">
                                        <p:cTn id="14" dur="500" fill="hold"/>
                                        <p:tgtEl>
                                          <p:spTgt spid="103428"/>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03429"/>
                                        </p:tgtEl>
                                        <p:attrNameLst>
                                          <p:attrName>style.visibility</p:attrName>
                                        </p:attrNameLst>
                                      </p:cBhvr>
                                      <p:to>
                                        <p:strVal val="visible"/>
                                      </p:to>
                                    </p:set>
                                    <p:anim calcmode="lin" valueType="num">
                                      <p:cBhvr additive="base">
                                        <p:cTn id="19" dur="500" fill="hold"/>
                                        <p:tgtEl>
                                          <p:spTgt spid="103429"/>
                                        </p:tgtEl>
                                        <p:attrNameLst>
                                          <p:attrName>ppt_x</p:attrName>
                                        </p:attrNameLst>
                                      </p:cBhvr>
                                      <p:tavLst>
                                        <p:tav tm="0">
                                          <p:val>
                                            <p:strVal val="0-#ppt_w/2"/>
                                          </p:val>
                                        </p:tav>
                                        <p:tav tm="100000">
                                          <p:val>
                                            <p:strVal val="#ppt_x"/>
                                          </p:val>
                                        </p:tav>
                                      </p:tavLst>
                                    </p:anim>
                                    <p:anim calcmode="lin" valueType="num">
                                      <p:cBhvr additive="base">
                                        <p:cTn id="20" dur="500" fill="hold"/>
                                        <p:tgtEl>
                                          <p:spTgt spid="10342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03430"/>
                                        </p:tgtEl>
                                        <p:attrNameLst>
                                          <p:attrName>style.visibility</p:attrName>
                                        </p:attrNameLst>
                                      </p:cBhvr>
                                      <p:to>
                                        <p:strVal val="visible"/>
                                      </p:to>
                                    </p:set>
                                    <p:anim calcmode="lin" valueType="num">
                                      <p:cBhvr additive="base">
                                        <p:cTn id="25" dur="500" fill="hold"/>
                                        <p:tgtEl>
                                          <p:spTgt spid="103430"/>
                                        </p:tgtEl>
                                        <p:attrNameLst>
                                          <p:attrName>ppt_x</p:attrName>
                                        </p:attrNameLst>
                                      </p:cBhvr>
                                      <p:tavLst>
                                        <p:tav tm="0">
                                          <p:val>
                                            <p:strVal val="#ppt_x"/>
                                          </p:val>
                                        </p:tav>
                                        <p:tav tm="100000">
                                          <p:val>
                                            <p:strVal val="#ppt_x"/>
                                          </p:val>
                                        </p:tav>
                                      </p:tavLst>
                                    </p:anim>
                                    <p:anim calcmode="lin" valueType="num">
                                      <p:cBhvr additive="base">
                                        <p:cTn id="26" dur="500" fill="hold"/>
                                        <p:tgtEl>
                                          <p:spTgt spid="10343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103434"/>
                                        </p:tgtEl>
                                        <p:attrNameLst>
                                          <p:attrName>style.visibility</p:attrName>
                                        </p:attrNameLst>
                                      </p:cBhvr>
                                      <p:to>
                                        <p:strVal val="visible"/>
                                      </p:to>
                                    </p:set>
                                    <p:anim calcmode="lin" valueType="num">
                                      <p:cBhvr additive="base">
                                        <p:cTn id="31" dur="500" fill="hold"/>
                                        <p:tgtEl>
                                          <p:spTgt spid="103434"/>
                                        </p:tgtEl>
                                        <p:attrNameLst>
                                          <p:attrName>ppt_x</p:attrName>
                                        </p:attrNameLst>
                                      </p:cBhvr>
                                      <p:tavLst>
                                        <p:tav tm="0">
                                          <p:val>
                                            <p:strVal val="1+#ppt_w/2"/>
                                          </p:val>
                                        </p:tav>
                                        <p:tav tm="100000">
                                          <p:val>
                                            <p:strVal val="#ppt_x"/>
                                          </p:val>
                                        </p:tav>
                                      </p:tavLst>
                                    </p:anim>
                                    <p:anim calcmode="lin" valueType="num">
                                      <p:cBhvr additive="base">
                                        <p:cTn id="32" dur="500" fill="hold"/>
                                        <p:tgtEl>
                                          <p:spTgt spid="103434"/>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103435"/>
                                        </p:tgtEl>
                                        <p:attrNameLst>
                                          <p:attrName>style.visibility</p:attrName>
                                        </p:attrNameLst>
                                      </p:cBhvr>
                                      <p:to>
                                        <p:strVal val="visible"/>
                                      </p:to>
                                    </p:set>
                                    <p:anim calcmode="lin" valueType="num">
                                      <p:cBhvr additive="base">
                                        <p:cTn id="37" dur="500" fill="hold"/>
                                        <p:tgtEl>
                                          <p:spTgt spid="103435"/>
                                        </p:tgtEl>
                                        <p:attrNameLst>
                                          <p:attrName>ppt_x</p:attrName>
                                        </p:attrNameLst>
                                      </p:cBhvr>
                                      <p:tavLst>
                                        <p:tav tm="0">
                                          <p:val>
                                            <p:strVal val="1+#ppt_w/2"/>
                                          </p:val>
                                        </p:tav>
                                        <p:tav tm="100000">
                                          <p:val>
                                            <p:strVal val="#ppt_x"/>
                                          </p:val>
                                        </p:tav>
                                      </p:tavLst>
                                    </p:anim>
                                    <p:anim calcmode="lin" valueType="num">
                                      <p:cBhvr additive="base">
                                        <p:cTn id="38" dur="500" fill="hold"/>
                                        <p:tgtEl>
                                          <p:spTgt spid="1034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6"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026"/>
          <p:cNvSpPr>
            <a:spLocks noGrp="1" noChangeArrowheads="1"/>
          </p:cNvSpPr>
          <p:nvPr>
            <p:ph type="title"/>
          </p:nvPr>
        </p:nvSpPr>
        <p:spPr/>
        <p:txBody>
          <a:bodyPr/>
          <a:lstStyle/>
          <a:p>
            <a:r>
              <a:rPr lang="tr-TR" altLang="zh-CN"/>
              <a:t>Example 1 continued...</a:t>
            </a:r>
            <a:endParaRPr lang="en-US" altLang="zh-CN">
              <a:ea typeface="宋体" panose="02010600030101010101" pitchFamily="2" charset="-122"/>
            </a:endParaRPr>
          </a:p>
        </p:txBody>
      </p:sp>
      <p:graphicFrame>
        <p:nvGraphicFramePr>
          <p:cNvPr id="105475" name="Object 1027"/>
          <p:cNvGraphicFramePr>
            <a:graphicFrameLocks noChangeAspect="1"/>
          </p:cNvGraphicFramePr>
          <p:nvPr/>
        </p:nvGraphicFramePr>
        <p:xfrm>
          <a:off x="1219200" y="1752600"/>
          <a:ext cx="1677988" cy="1906588"/>
        </p:xfrm>
        <a:graphic>
          <a:graphicData uri="http://schemas.openxmlformats.org/presentationml/2006/ole">
            <mc:AlternateContent xmlns:mc="http://schemas.openxmlformats.org/markup-compatibility/2006">
              <mc:Choice xmlns:v="urn:schemas-microsoft-com:vml" Requires="v">
                <p:oleObj spid="_x0000_s47581" name="Equation" r:id="rId3" imgW="1117440" imgH="1269720" progId="Equation.3">
                  <p:embed/>
                </p:oleObj>
              </mc:Choice>
              <mc:Fallback>
                <p:oleObj name="Equation" r:id="rId3" imgW="1117440" imgH="1269720" progId="Equation.3">
                  <p:embed/>
                  <p:pic>
                    <p:nvPicPr>
                      <p:cNvPr id="105475" name="Object 10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752600"/>
                        <a:ext cx="1677988" cy="190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76" name="Object 1028"/>
          <p:cNvGraphicFramePr>
            <a:graphicFrameLocks noChangeAspect="1"/>
          </p:cNvGraphicFramePr>
          <p:nvPr/>
        </p:nvGraphicFramePr>
        <p:xfrm>
          <a:off x="2895600" y="1770063"/>
          <a:ext cx="2801938" cy="1887537"/>
        </p:xfrm>
        <a:graphic>
          <a:graphicData uri="http://schemas.openxmlformats.org/presentationml/2006/ole">
            <mc:AlternateContent xmlns:mc="http://schemas.openxmlformats.org/markup-compatibility/2006">
              <mc:Choice xmlns:v="urn:schemas-microsoft-com:vml" Requires="v">
                <p:oleObj spid="_x0000_s47582" name="Equation" r:id="rId5" imgW="1866600" imgH="1206360" progId="Equation.3">
                  <p:embed/>
                </p:oleObj>
              </mc:Choice>
              <mc:Fallback>
                <p:oleObj name="Equation" r:id="rId5" imgW="1866600" imgH="1206360" progId="Equation.3">
                  <p:embed/>
                  <p:pic>
                    <p:nvPicPr>
                      <p:cNvPr id="105476" name="Object 10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1770063"/>
                        <a:ext cx="2801938" cy="188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77" name="Object 1029"/>
          <p:cNvGraphicFramePr>
            <a:graphicFrameLocks noChangeAspect="1"/>
          </p:cNvGraphicFramePr>
          <p:nvPr/>
        </p:nvGraphicFramePr>
        <p:xfrm>
          <a:off x="6135688" y="2209800"/>
          <a:ext cx="1919287" cy="465138"/>
        </p:xfrm>
        <a:graphic>
          <a:graphicData uri="http://schemas.openxmlformats.org/presentationml/2006/ole">
            <mc:AlternateContent xmlns:mc="http://schemas.openxmlformats.org/markup-compatibility/2006">
              <mc:Choice xmlns:v="urn:schemas-microsoft-com:vml" Requires="v">
                <p:oleObj spid="_x0000_s47583" name="Equation" r:id="rId7" imgW="1206360" imgH="291960" progId="Equation.3">
                  <p:embed/>
                </p:oleObj>
              </mc:Choice>
              <mc:Fallback>
                <p:oleObj name="Equation" r:id="rId7" imgW="1206360" imgH="291960" progId="Equation.3">
                  <p:embed/>
                  <p:pic>
                    <p:nvPicPr>
                      <p:cNvPr id="105477" name="Object 10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5688" y="2209800"/>
                        <a:ext cx="1919287"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78" name="Object 1030"/>
          <p:cNvGraphicFramePr>
            <a:graphicFrameLocks noChangeAspect="1"/>
          </p:cNvGraphicFramePr>
          <p:nvPr/>
        </p:nvGraphicFramePr>
        <p:xfrm>
          <a:off x="1228725" y="3962400"/>
          <a:ext cx="3640138" cy="1811338"/>
        </p:xfrm>
        <a:graphic>
          <a:graphicData uri="http://schemas.openxmlformats.org/presentationml/2006/ole">
            <mc:AlternateContent xmlns:mc="http://schemas.openxmlformats.org/markup-compatibility/2006">
              <mc:Choice xmlns:v="urn:schemas-microsoft-com:vml" Requires="v">
                <p:oleObj spid="_x0000_s47584" name="Equation" r:id="rId9" imgW="2425680" imgH="1206360" progId="Equation.3">
                  <p:embed/>
                </p:oleObj>
              </mc:Choice>
              <mc:Fallback>
                <p:oleObj name="Equation" r:id="rId9" imgW="2425680" imgH="1206360" progId="Equation.3">
                  <p:embed/>
                  <p:pic>
                    <p:nvPicPr>
                      <p:cNvPr id="105478" name="Object 10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8725" y="3962400"/>
                        <a:ext cx="3640138" cy="181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79" name="Object 1031"/>
          <p:cNvGraphicFramePr>
            <a:graphicFrameLocks noChangeAspect="1"/>
          </p:cNvGraphicFramePr>
          <p:nvPr/>
        </p:nvGraphicFramePr>
        <p:xfrm>
          <a:off x="5800725" y="4572000"/>
          <a:ext cx="1898650" cy="465138"/>
        </p:xfrm>
        <a:graphic>
          <a:graphicData uri="http://schemas.openxmlformats.org/presentationml/2006/ole">
            <mc:AlternateContent xmlns:mc="http://schemas.openxmlformats.org/markup-compatibility/2006">
              <mc:Choice xmlns:v="urn:schemas-microsoft-com:vml" Requires="v">
                <p:oleObj spid="_x0000_s47585" name="Equation" r:id="rId11" imgW="1193760" imgH="291960" progId="Equation.3">
                  <p:embed/>
                </p:oleObj>
              </mc:Choice>
              <mc:Fallback>
                <p:oleObj name="Equation" r:id="rId11" imgW="1193760" imgH="291960" progId="Equation.3">
                  <p:embed/>
                  <p:pic>
                    <p:nvPicPr>
                      <p:cNvPr id="105479" name="Object 10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0725" y="4572000"/>
                        <a:ext cx="1898650"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480" name="Text Box 1032"/>
          <p:cNvSpPr txBox="1">
            <a:spLocks noChangeArrowheads="1"/>
          </p:cNvSpPr>
          <p:nvPr/>
        </p:nvSpPr>
        <p:spPr bwMode="auto">
          <a:xfrm>
            <a:off x="381000" y="5867400"/>
            <a:ext cx="876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zh-CN" sz="2400">
                <a:solidFill>
                  <a:schemeClr val="hlink"/>
                </a:solidFill>
              </a:rPr>
              <a:t>Matrix is diagonally dominant, Jacobi iterations are </a:t>
            </a:r>
            <a:r>
              <a:rPr lang="tr-TR" altLang="zh-CN" sz="2400" i="1">
                <a:solidFill>
                  <a:schemeClr val="hlink"/>
                </a:solidFill>
              </a:rPr>
              <a:t>converging</a:t>
            </a:r>
            <a:endParaRPr lang="en-US" altLang="zh-CN" sz="2400" i="1">
              <a:solidFill>
                <a:schemeClr val="hlink"/>
              </a:solidFill>
              <a:ea typeface="宋体" panose="02010600030101010101" pitchFamily="2" charset="-122"/>
            </a:endParaRPr>
          </a:p>
        </p:txBody>
      </p:sp>
    </p:spTree>
    <p:extLst>
      <p:ext uri="{BB962C8B-B14F-4D97-AF65-F5344CB8AC3E}">
        <p14:creationId xmlns:p14="http://schemas.microsoft.com/office/powerpoint/2010/main" val="22149765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5475"/>
                                        </p:tgtEl>
                                        <p:attrNameLst>
                                          <p:attrName>style.visibility</p:attrName>
                                        </p:attrNameLst>
                                      </p:cBhvr>
                                      <p:to>
                                        <p:strVal val="visible"/>
                                      </p:to>
                                    </p:set>
                                    <p:anim calcmode="lin" valueType="num">
                                      <p:cBhvr additive="base">
                                        <p:cTn id="7" dur="500" fill="hold"/>
                                        <p:tgtEl>
                                          <p:spTgt spid="105475"/>
                                        </p:tgtEl>
                                        <p:attrNameLst>
                                          <p:attrName>ppt_x</p:attrName>
                                        </p:attrNameLst>
                                      </p:cBhvr>
                                      <p:tavLst>
                                        <p:tav tm="0">
                                          <p:val>
                                            <p:strVal val="0-#ppt_w/2"/>
                                          </p:val>
                                        </p:tav>
                                        <p:tav tm="100000">
                                          <p:val>
                                            <p:strVal val="#ppt_x"/>
                                          </p:val>
                                        </p:tav>
                                      </p:tavLst>
                                    </p:anim>
                                    <p:anim calcmode="lin" valueType="num">
                                      <p:cBhvr additive="base">
                                        <p:cTn id="8" dur="500" fill="hold"/>
                                        <p:tgtEl>
                                          <p:spTgt spid="10547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05476"/>
                                        </p:tgtEl>
                                        <p:attrNameLst>
                                          <p:attrName>style.visibility</p:attrName>
                                        </p:attrNameLst>
                                      </p:cBhvr>
                                      <p:to>
                                        <p:strVal val="visible"/>
                                      </p:to>
                                    </p:set>
                                    <p:anim calcmode="lin" valueType="num">
                                      <p:cBhvr additive="base">
                                        <p:cTn id="13" dur="500" fill="hold"/>
                                        <p:tgtEl>
                                          <p:spTgt spid="105476"/>
                                        </p:tgtEl>
                                        <p:attrNameLst>
                                          <p:attrName>ppt_x</p:attrName>
                                        </p:attrNameLst>
                                      </p:cBhvr>
                                      <p:tavLst>
                                        <p:tav tm="0">
                                          <p:val>
                                            <p:strVal val="0-#ppt_w/2"/>
                                          </p:val>
                                        </p:tav>
                                        <p:tav tm="100000">
                                          <p:val>
                                            <p:strVal val="#ppt_x"/>
                                          </p:val>
                                        </p:tav>
                                      </p:tavLst>
                                    </p:anim>
                                    <p:anim calcmode="lin" valueType="num">
                                      <p:cBhvr additive="base">
                                        <p:cTn id="14" dur="500" fill="hold"/>
                                        <p:tgtEl>
                                          <p:spTgt spid="10547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105477"/>
                                        </p:tgtEl>
                                        <p:attrNameLst>
                                          <p:attrName>style.visibility</p:attrName>
                                        </p:attrNameLst>
                                      </p:cBhvr>
                                      <p:to>
                                        <p:strVal val="visible"/>
                                      </p:to>
                                    </p:set>
                                    <p:anim calcmode="lin" valueType="num">
                                      <p:cBhvr additive="base">
                                        <p:cTn id="19" dur="500" fill="hold"/>
                                        <p:tgtEl>
                                          <p:spTgt spid="105477"/>
                                        </p:tgtEl>
                                        <p:attrNameLst>
                                          <p:attrName>ppt_x</p:attrName>
                                        </p:attrNameLst>
                                      </p:cBhvr>
                                      <p:tavLst>
                                        <p:tav tm="0">
                                          <p:val>
                                            <p:strVal val="1+#ppt_w/2"/>
                                          </p:val>
                                        </p:tav>
                                        <p:tav tm="100000">
                                          <p:val>
                                            <p:strVal val="#ppt_x"/>
                                          </p:val>
                                        </p:tav>
                                      </p:tavLst>
                                    </p:anim>
                                    <p:anim calcmode="lin" valueType="num">
                                      <p:cBhvr additive="base">
                                        <p:cTn id="20" dur="500" fill="hold"/>
                                        <p:tgtEl>
                                          <p:spTgt spid="10547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05478"/>
                                        </p:tgtEl>
                                        <p:attrNameLst>
                                          <p:attrName>style.visibility</p:attrName>
                                        </p:attrNameLst>
                                      </p:cBhvr>
                                      <p:to>
                                        <p:strVal val="visible"/>
                                      </p:to>
                                    </p:set>
                                    <p:anim calcmode="lin" valueType="num">
                                      <p:cBhvr additive="base">
                                        <p:cTn id="25" dur="500" fill="hold"/>
                                        <p:tgtEl>
                                          <p:spTgt spid="105478"/>
                                        </p:tgtEl>
                                        <p:attrNameLst>
                                          <p:attrName>ppt_x</p:attrName>
                                        </p:attrNameLst>
                                      </p:cBhvr>
                                      <p:tavLst>
                                        <p:tav tm="0">
                                          <p:val>
                                            <p:strVal val="0-#ppt_w/2"/>
                                          </p:val>
                                        </p:tav>
                                        <p:tav tm="100000">
                                          <p:val>
                                            <p:strVal val="#ppt_x"/>
                                          </p:val>
                                        </p:tav>
                                      </p:tavLst>
                                    </p:anim>
                                    <p:anim calcmode="lin" valueType="num">
                                      <p:cBhvr additive="base">
                                        <p:cTn id="26" dur="500" fill="hold"/>
                                        <p:tgtEl>
                                          <p:spTgt spid="10547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105479"/>
                                        </p:tgtEl>
                                        <p:attrNameLst>
                                          <p:attrName>style.visibility</p:attrName>
                                        </p:attrNameLst>
                                      </p:cBhvr>
                                      <p:to>
                                        <p:strVal val="visible"/>
                                      </p:to>
                                    </p:set>
                                    <p:anim calcmode="lin" valueType="num">
                                      <p:cBhvr additive="base">
                                        <p:cTn id="31" dur="500" fill="hold"/>
                                        <p:tgtEl>
                                          <p:spTgt spid="105479"/>
                                        </p:tgtEl>
                                        <p:attrNameLst>
                                          <p:attrName>ppt_x</p:attrName>
                                        </p:attrNameLst>
                                      </p:cBhvr>
                                      <p:tavLst>
                                        <p:tav tm="0">
                                          <p:val>
                                            <p:strVal val="1+#ppt_w/2"/>
                                          </p:val>
                                        </p:tav>
                                        <p:tav tm="100000">
                                          <p:val>
                                            <p:strVal val="#ppt_x"/>
                                          </p:val>
                                        </p:tav>
                                      </p:tavLst>
                                    </p:anim>
                                    <p:anim calcmode="lin" valueType="num">
                                      <p:cBhvr additive="base">
                                        <p:cTn id="32" dur="500" fill="hold"/>
                                        <p:tgtEl>
                                          <p:spTgt spid="10547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5480"/>
                                        </p:tgtEl>
                                        <p:attrNameLst>
                                          <p:attrName>style.visibility</p:attrName>
                                        </p:attrNameLst>
                                      </p:cBhvr>
                                      <p:to>
                                        <p:strVal val="visible"/>
                                      </p:to>
                                    </p:set>
                                    <p:anim calcmode="lin" valueType="num">
                                      <p:cBhvr additive="base">
                                        <p:cTn id="37" dur="500" fill="hold"/>
                                        <p:tgtEl>
                                          <p:spTgt spid="105480"/>
                                        </p:tgtEl>
                                        <p:attrNameLst>
                                          <p:attrName>ppt_x</p:attrName>
                                        </p:attrNameLst>
                                      </p:cBhvr>
                                      <p:tavLst>
                                        <p:tav tm="0">
                                          <p:val>
                                            <p:strVal val="#ppt_x"/>
                                          </p:val>
                                        </p:tav>
                                        <p:tav tm="100000">
                                          <p:val>
                                            <p:strVal val="#ppt_x"/>
                                          </p:val>
                                        </p:tav>
                                      </p:tavLst>
                                    </p:anim>
                                    <p:anim calcmode="lin" valueType="num">
                                      <p:cBhvr additive="base">
                                        <p:cTn id="38" dur="500" fill="hold"/>
                                        <p:tgtEl>
                                          <p:spTgt spid="1054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0"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tr-TR" altLang="zh-CN"/>
              <a:t>Example 2</a:t>
            </a:r>
            <a:endParaRPr lang="en-US" altLang="zh-CN">
              <a:ea typeface="宋体" panose="02010600030101010101" pitchFamily="2" charset="-122"/>
            </a:endParaRPr>
          </a:p>
        </p:txBody>
      </p:sp>
      <p:graphicFrame>
        <p:nvGraphicFramePr>
          <p:cNvPr id="104453" name="Object 5"/>
          <p:cNvGraphicFramePr>
            <a:graphicFrameLocks noChangeAspect="1"/>
          </p:cNvGraphicFramePr>
          <p:nvPr/>
        </p:nvGraphicFramePr>
        <p:xfrm>
          <a:off x="1524000" y="1905000"/>
          <a:ext cx="2724150" cy="1136650"/>
        </p:xfrm>
        <a:graphic>
          <a:graphicData uri="http://schemas.openxmlformats.org/presentationml/2006/ole">
            <mc:AlternateContent xmlns:mc="http://schemas.openxmlformats.org/markup-compatibility/2006">
              <mc:Choice xmlns:v="urn:schemas-microsoft-com:vml" Requires="v">
                <p:oleObj spid="_x0000_s48700" name="Equation" r:id="rId3" imgW="1701720" imgH="711000" progId="Equation.3">
                  <p:embed/>
                </p:oleObj>
              </mc:Choice>
              <mc:Fallback>
                <p:oleObj name="Equation" r:id="rId3" imgW="1701720" imgH="711000" progId="Equation.3">
                  <p:embed/>
                  <p:pic>
                    <p:nvPicPr>
                      <p:cNvPr id="10445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905000"/>
                        <a:ext cx="2724150" cy="1136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54" name="Object 6"/>
          <p:cNvGraphicFramePr>
            <a:graphicFrameLocks noChangeAspect="1"/>
          </p:cNvGraphicFramePr>
          <p:nvPr/>
        </p:nvGraphicFramePr>
        <p:xfrm>
          <a:off x="4953000" y="1906588"/>
          <a:ext cx="871538" cy="1135062"/>
        </p:xfrm>
        <a:graphic>
          <a:graphicData uri="http://schemas.openxmlformats.org/presentationml/2006/ole">
            <mc:AlternateContent xmlns:mc="http://schemas.openxmlformats.org/markup-compatibility/2006">
              <mc:Choice xmlns:v="urn:schemas-microsoft-com:vml" Requires="v">
                <p:oleObj spid="_x0000_s48701" name="Equation" r:id="rId5" imgW="545760" imgH="711000" progId="Equation.3">
                  <p:embed/>
                </p:oleObj>
              </mc:Choice>
              <mc:Fallback>
                <p:oleObj name="Equation" r:id="rId5" imgW="545760" imgH="711000" progId="Equation.3">
                  <p:embed/>
                  <p:pic>
                    <p:nvPicPr>
                      <p:cNvPr id="104454"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1906588"/>
                        <a:ext cx="871538" cy="1135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55" name="Object 7"/>
          <p:cNvGraphicFramePr>
            <a:graphicFrameLocks noChangeAspect="1"/>
          </p:cNvGraphicFramePr>
          <p:nvPr/>
        </p:nvGraphicFramePr>
        <p:xfrm>
          <a:off x="6324600" y="2286000"/>
          <a:ext cx="2039938" cy="465138"/>
        </p:xfrm>
        <a:graphic>
          <a:graphicData uri="http://schemas.openxmlformats.org/presentationml/2006/ole">
            <mc:AlternateContent xmlns:mc="http://schemas.openxmlformats.org/markup-compatibility/2006">
              <mc:Choice xmlns:v="urn:schemas-microsoft-com:vml" Requires="v">
                <p:oleObj spid="_x0000_s48702" name="Equation" r:id="rId7" imgW="1282680" imgH="291960" progId="Equation.3">
                  <p:embed/>
                </p:oleObj>
              </mc:Choice>
              <mc:Fallback>
                <p:oleObj name="Equation" r:id="rId7" imgW="1282680" imgH="291960" progId="Equation.3">
                  <p:embed/>
                  <p:pic>
                    <p:nvPicPr>
                      <p:cNvPr id="104455"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4600" y="2286000"/>
                        <a:ext cx="2039938"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56" name="Object 8"/>
          <p:cNvGraphicFramePr>
            <a:graphicFrameLocks noChangeAspect="1"/>
          </p:cNvGraphicFramePr>
          <p:nvPr/>
        </p:nvGraphicFramePr>
        <p:xfrm>
          <a:off x="1168400" y="4322763"/>
          <a:ext cx="1849438" cy="1638300"/>
        </p:xfrm>
        <a:graphic>
          <a:graphicData uri="http://schemas.openxmlformats.org/presentationml/2006/ole">
            <mc:AlternateContent xmlns:mc="http://schemas.openxmlformats.org/markup-compatibility/2006">
              <mc:Choice xmlns:v="urn:schemas-microsoft-com:vml" Requires="v">
                <p:oleObj spid="_x0000_s48703" name="Equation" r:id="rId9" imgW="1231560" imgH="1091880" progId="Equation.3">
                  <p:embed/>
                </p:oleObj>
              </mc:Choice>
              <mc:Fallback>
                <p:oleObj name="Equation" r:id="rId9" imgW="1231560" imgH="1091880" progId="Equation.3">
                  <p:embed/>
                  <p:pic>
                    <p:nvPicPr>
                      <p:cNvPr id="104456"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8400" y="4322763"/>
                        <a:ext cx="1849438" cy="163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57" name="Object 9"/>
          <p:cNvGraphicFramePr>
            <a:graphicFrameLocks noChangeAspect="1"/>
          </p:cNvGraphicFramePr>
          <p:nvPr/>
        </p:nvGraphicFramePr>
        <p:xfrm>
          <a:off x="2998788" y="4357688"/>
          <a:ext cx="1296987" cy="1549400"/>
        </p:xfrm>
        <a:graphic>
          <a:graphicData uri="http://schemas.openxmlformats.org/presentationml/2006/ole">
            <mc:AlternateContent xmlns:mc="http://schemas.openxmlformats.org/markup-compatibility/2006">
              <mc:Choice xmlns:v="urn:schemas-microsoft-com:vml" Requires="v">
                <p:oleObj spid="_x0000_s48704" name="Equation" r:id="rId11" imgW="863280" imgH="990360" progId="Equation.3">
                  <p:embed/>
                </p:oleObj>
              </mc:Choice>
              <mc:Fallback>
                <p:oleObj name="Equation" r:id="rId11" imgW="863280" imgH="990360" progId="Equation.3">
                  <p:embed/>
                  <p:pic>
                    <p:nvPicPr>
                      <p:cNvPr id="104457"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8788" y="4357688"/>
                        <a:ext cx="1296987" cy="154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458" name="Text Box 10"/>
          <p:cNvSpPr txBox="1">
            <a:spLocks noChangeArrowheads="1"/>
          </p:cNvSpPr>
          <p:nvPr/>
        </p:nvSpPr>
        <p:spPr bwMode="auto">
          <a:xfrm>
            <a:off x="1050925" y="3352800"/>
            <a:ext cx="5273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sz="2400"/>
              <a:t>The matrix is not diagonally dominant</a:t>
            </a:r>
            <a:endParaRPr lang="en-US" altLang="zh-CN" sz="2400">
              <a:ea typeface="宋体" panose="02010600030101010101" pitchFamily="2" charset="-122"/>
            </a:endParaRPr>
          </a:p>
        </p:txBody>
      </p:sp>
      <p:graphicFrame>
        <p:nvGraphicFramePr>
          <p:cNvPr id="104459" name="Object 11"/>
          <p:cNvGraphicFramePr>
            <a:graphicFrameLocks noChangeAspect="1"/>
          </p:cNvGraphicFramePr>
          <p:nvPr/>
        </p:nvGraphicFramePr>
        <p:xfrm>
          <a:off x="5648325" y="4800600"/>
          <a:ext cx="2019300" cy="465138"/>
        </p:xfrm>
        <a:graphic>
          <a:graphicData uri="http://schemas.openxmlformats.org/presentationml/2006/ole">
            <mc:AlternateContent xmlns:mc="http://schemas.openxmlformats.org/markup-compatibility/2006">
              <mc:Choice xmlns:v="urn:schemas-microsoft-com:vml" Requires="v">
                <p:oleObj spid="_x0000_s48705" name="Equation" r:id="rId13" imgW="1269720" imgH="291960" progId="Equation.3">
                  <p:embed/>
                </p:oleObj>
              </mc:Choice>
              <mc:Fallback>
                <p:oleObj name="Equation" r:id="rId13" imgW="1269720" imgH="291960" progId="Equation.3">
                  <p:embed/>
                  <p:pic>
                    <p:nvPicPr>
                      <p:cNvPr id="104459"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48325" y="4800600"/>
                        <a:ext cx="2019300"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664232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458"/>
                                        </p:tgtEl>
                                        <p:attrNameLst>
                                          <p:attrName>style.visibility</p:attrName>
                                        </p:attrNameLst>
                                      </p:cBhvr>
                                      <p:to>
                                        <p:strVal val="visible"/>
                                      </p:to>
                                    </p:set>
                                    <p:anim calcmode="lin" valueType="num">
                                      <p:cBhvr additive="base">
                                        <p:cTn id="7" dur="500" fill="hold"/>
                                        <p:tgtEl>
                                          <p:spTgt spid="104458"/>
                                        </p:tgtEl>
                                        <p:attrNameLst>
                                          <p:attrName>ppt_x</p:attrName>
                                        </p:attrNameLst>
                                      </p:cBhvr>
                                      <p:tavLst>
                                        <p:tav tm="0">
                                          <p:val>
                                            <p:strVal val="0-#ppt_w/2"/>
                                          </p:val>
                                        </p:tav>
                                        <p:tav tm="100000">
                                          <p:val>
                                            <p:strVal val="#ppt_x"/>
                                          </p:val>
                                        </p:tav>
                                      </p:tavLst>
                                    </p:anim>
                                    <p:anim calcmode="lin" valueType="num">
                                      <p:cBhvr additive="base">
                                        <p:cTn id="8" dur="500" fill="hold"/>
                                        <p:tgtEl>
                                          <p:spTgt spid="10445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104454"/>
                                        </p:tgtEl>
                                        <p:attrNameLst>
                                          <p:attrName>style.visibility</p:attrName>
                                        </p:attrNameLst>
                                      </p:cBhvr>
                                      <p:to>
                                        <p:strVal val="visible"/>
                                      </p:to>
                                    </p:set>
                                    <p:anim calcmode="lin" valueType="num">
                                      <p:cBhvr additive="base">
                                        <p:cTn id="13" dur="500" fill="hold"/>
                                        <p:tgtEl>
                                          <p:spTgt spid="104454"/>
                                        </p:tgtEl>
                                        <p:attrNameLst>
                                          <p:attrName>ppt_x</p:attrName>
                                        </p:attrNameLst>
                                      </p:cBhvr>
                                      <p:tavLst>
                                        <p:tav tm="0">
                                          <p:val>
                                            <p:strVal val="#ppt_x"/>
                                          </p:val>
                                        </p:tav>
                                        <p:tav tm="100000">
                                          <p:val>
                                            <p:strVal val="#ppt_x"/>
                                          </p:val>
                                        </p:tav>
                                      </p:tavLst>
                                    </p:anim>
                                    <p:anim calcmode="lin" valueType="num">
                                      <p:cBhvr additive="base">
                                        <p:cTn id="14" dur="500" fill="hold"/>
                                        <p:tgtEl>
                                          <p:spTgt spid="104454"/>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04456"/>
                                        </p:tgtEl>
                                        <p:attrNameLst>
                                          <p:attrName>style.visibility</p:attrName>
                                        </p:attrNameLst>
                                      </p:cBhvr>
                                      <p:to>
                                        <p:strVal val="visible"/>
                                      </p:to>
                                    </p:set>
                                    <p:anim calcmode="lin" valueType="num">
                                      <p:cBhvr additive="base">
                                        <p:cTn id="19" dur="500" fill="hold"/>
                                        <p:tgtEl>
                                          <p:spTgt spid="104456"/>
                                        </p:tgtEl>
                                        <p:attrNameLst>
                                          <p:attrName>ppt_x</p:attrName>
                                        </p:attrNameLst>
                                      </p:cBhvr>
                                      <p:tavLst>
                                        <p:tav tm="0">
                                          <p:val>
                                            <p:strVal val="0-#ppt_w/2"/>
                                          </p:val>
                                        </p:tav>
                                        <p:tav tm="100000">
                                          <p:val>
                                            <p:strVal val="#ppt_x"/>
                                          </p:val>
                                        </p:tav>
                                      </p:tavLst>
                                    </p:anim>
                                    <p:anim calcmode="lin" valueType="num">
                                      <p:cBhvr additive="base">
                                        <p:cTn id="20" dur="500" fill="hold"/>
                                        <p:tgtEl>
                                          <p:spTgt spid="10445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04457"/>
                                        </p:tgtEl>
                                        <p:attrNameLst>
                                          <p:attrName>style.visibility</p:attrName>
                                        </p:attrNameLst>
                                      </p:cBhvr>
                                      <p:to>
                                        <p:strVal val="visible"/>
                                      </p:to>
                                    </p:set>
                                    <p:anim calcmode="lin" valueType="num">
                                      <p:cBhvr additive="base">
                                        <p:cTn id="25" dur="500" fill="hold"/>
                                        <p:tgtEl>
                                          <p:spTgt spid="104457"/>
                                        </p:tgtEl>
                                        <p:attrNameLst>
                                          <p:attrName>ppt_x</p:attrName>
                                        </p:attrNameLst>
                                      </p:cBhvr>
                                      <p:tavLst>
                                        <p:tav tm="0">
                                          <p:val>
                                            <p:strVal val="#ppt_x"/>
                                          </p:val>
                                        </p:tav>
                                        <p:tav tm="100000">
                                          <p:val>
                                            <p:strVal val="#ppt_x"/>
                                          </p:val>
                                        </p:tav>
                                      </p:tavLst>
                                    </p:anim>
                                    <p:anim calcmode="lin" valueType="num">
                                      <p:cBhvr additive="base">
                                        <p:cTn id="26" dur="500" fill="hold"/>
                                        <p:tgtEl>
                                          <p:spTgt spid="10445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104455"/>
                                        </p:tgtEl>
                                        <p:attrNameLst>
                                          <p:attrName>style.visibility</p:attrName>
                                        </p:attrNameLst>
                                      </p:cBhvr>
                                      <p:to>
                                        <p:strVal val="visible"/>
                                      </p:to>
                                    </p:set>
                                    <p:anim calcmode="lin" valueType="num">
                                      <p:cBhvr additive="base">
                                        <p:cTn id="31" dur="500" fill="hold"/>
                                        <p:tgtEl>
                                          <p:spTgt spid="104455"/>
                                        </p:tgtEl>
                                        <p:attrNameLst>
                                          <p:attrName>ppt_x</p:attrName>
                                        </p:attrNameLst>
                                      </p:cBhvr>
                                      <p:tavLst>
                                        <p:tav tm="0">
                                          <p:val>
                                            <p:strVal val="1+#ppt_w/2"/>
                                          </p:val>
                                        </p:tav>
                                        <p:tav tm="100000">
                                          <p:val>
                                            <p:strVal val="#ppt_x"/>
                                          </p:val>
                                        </p:tav>
                                      </p:tavLst>
                                    </p:anim>
                                    <p:anim calcmode="lin" valueType="num">
                                      <p:cBhvr additive="base">
                                        <p:cTn id="32" dur="500" fill="hold"/>
                                        <p:tgtEl>
                                          <p:spTgt spid="104455"/>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104459"/>
                                        </p:tgtEl>
                                        <p:attrNameLst>
                                          <p:attrName>style.visibility</p:attrName>
                                        </p:attrNameLst>
                                      </p:cBhvr>
                                      <p:to>
                                        <p:strVal val="visible"/>
                                      </p:to>
                                    </p:set>
                                    <p:anim calcmode="lin" valueType="num">
                                      <p:cBhvr additive="base">
                                        <p:cTn id="37" dur="500" fill="hold"/>
                                        <p:tgtEl>
                                          <p:spTgt spid="104459"/>
                                        </p:tgtEl>
                                        <p:attrNameLst>
                                          <p:attrName>ppt_x</p:attrName>
                                        </p:attrNameLst>
                                      </p:cBhvr>
                                      <p:tavLst>
                                        <p:tav tm="0">
                                          <p:val>
                                            <p:strVal val="1+#ppt_w/2"/>
                                          </p:val>
                                        </p:tav>
                                        <p:tav tm="100000">
                                          <p:val>
                                            <p:strVal val="#ppt_x"/>
                                          </p:val>
                                        </p:tav>
                                      </p:tavLst>
                                    </p:anim>
                                    <p:anim calcmode="lin" valueType="num">
                                      <p:cBhvr additive="base">
                                        <p:cTn id="38" dur="500" fill="hold"/>
                                        <p:tgtEl>
                                          <p:spTgt spid="1044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8"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xfrm>
            <a:off x="539750" y="182409"/>
            <a:ext cx="7772400" cy="685800"/>
          </a:xfrm>
        </p:spPr>
        <p:txBody>
          <a:bodyPr/>
          <a:lstStyle/>
          <a:p>
            <a:r>
              <a:rPr lang="en-GB" altLang="zh-CN" sz="2800" dirty="0"/>
              <a:t>The potential equation</a:t>
            </a:r>
            <a:endParaRPr lang="pl-PL" altLang="zh-CN" i="1" dirty="0"/>
          </a:p>
        </p:txBody>
      </p:sp>
      <p:sp>
        <p:nvSpPr>
          <p:cNvPr id="15363" name="Rectangle 3"/>
          <p:cNvSpPr>
            <a:spLocks noGrp="1" noChangeArrowheads="1"/>
          </p:cNvSpPr>
          <p:nvPr>
            <p:ph type="body" idx="1"/>
          </p:nvPr>
        </p:nvSpPr>
        <p:spPr>
          <a:xfrm>
            <a:off x="541795" y="3645024"/>
            <a:ext cx="8077200" cy="2133600"/>
          </a:xfrm>
        </p:spPr>
        <p:txBody>
          <a:bodyPr/>
          <a:lstStyle/>
          <a:p>
            <a:r>
              <a:rPr lang="en-GB" altLang="zh-CN" sz="2400" dirty="0"/>
              <a:t>Because </a:t>
            </a:r>
            <a:r>
              <a:rPr lang="en-GB" altLang="zh-CN" sz="2400" i="1" dirty="0"/>
              <a:t>A=C= 1, B = 0 </a:t>
            </a:r>
            <a:r>
              <a:rPr lang="en-GB" altLang="zh-CN" sz="2400" dirty="0"/>
              <a:t>therefore </a:t>
            </a:r>
            <a:r>
              <a:rPr lang="en-GB" altLang="zh-CN" sz="2400" i="1" dirty="0"/>
              <a:t>B</a:t>
            </a:r>
            <a:r>
              <a:rPr lang="en-GB" altLang="zh-CN" sz="2400" i="1" baseline="30000" dirty="0"/>
              <a:t>2</a:t>
            </a:r>
            <a:r>
              <a:rPr lang="en-GB" altLang="zh-CN" sz="2400" i="1" dirty="0"/>
              <a:t>-4AC &lt;</a:t>
            </a:r>
            <a:r>
              <a:rPr lang="pl-PL" altLang="zh-CN" sz="2400" i="1" dirty="0"/>
              <a:t> </a:t>
            </a:r>
            <a:r>
              <a:rPr lang="en-GB" altLang="zh-CN" sz="2400" i="1" dirty="0"/>
              <a:t>0 </a:t>
            </a:r>
            <a:r>
              <a:rPr lang="en-GB" altLang="zh-CN" sz="2400" dirty="0"/>
              <a:t>the equation is elliptic.</a:t>
            </a:r>
            <a:endParaRPr lang="pl-PL" altLang="zh-CN" sz="2400" dirty="0"/>
          </a:p>
          <a:p>
            <a:pPr>
              <a:buFontTx/>
              <a:buNone/>
            </a:pPr>
            <a:endParaRPr lang="en-GB" altLang="zh-CN" dirty="0"/>
          </a:p>
        </p:txBody>
      </p:sp>
      <p:graphicFrame>
        <p:nvGraphicFramePr>
          <p:cNvPr id="10242" name="Object 4"/>
          <p:cNvGraphicFramePr>
            <a:graphicFrameLocks noChangeAspect="1"/>
          </p:cNvGraphicFramePr>
          <p:nvPr/>
        </p:nvGraphicFramePr>
        <p:xfrm>
          <a:off x="1026069" y="2276872"/>
          <a:ext cx="7104562" cy="1116617"/>
        </p:xfrm>
        <a:graphic>
          <a:graphicData uri="http://schemas.openxmlformats.org/presentationml/2006/ole">
            <mc:AlternateContent xmlns:mc="http://schemas.openxmlformats.org/markup-compatibility/2006">
              <mc:Choice xmlns:v="urn:schemas-microsoft-com:vml" Requires="v">
                <p:oleObj spid="_x0000_s55586" name="Equation" r:id="rId3" imgW="2958840" imgH="469800" progId="Equation.3">
                  <p:embed/>
                </p:oleObj>
              </mc:Choice>
              <mc:Fallback>
                <p:oleObj name="Equation" r:id="rId3" imgW="2958840" imgH="469800" progId="Equation.3">
                  <p:embed/>
                  <p:pic>
                    <p:nvPicPr>
                      <p:cNvPr id="1024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069" y="2276872"/>
                        <a:ext cx="7104562" cy="1116617"/>
                      </a:xfrm>
                      <a:prstGeom prst="rect">
                        <a:avLst/>
                      </a:prstGeom>
                      <a:solidFill>
                        <a:srgbClr val="FFFF99"/>
                      </a:solidFill>
                      <a:ln>
                        <a:noFill/>
                      </a:ln>
                      <a:effectLst/>
                    </p:spPr>
                  </p:pic>
                </p:oleObj>
              </mc:Fallback>
            </mc:AlternateContent>
          </a:graphicData>
        </a:graphic>
      </p:graphicFrame>
      <p:graphicFrame>
        <p:nvGraphicFramePr>
          <p:cNvPr id="10243" name="Object 6"/>
          <p:cNvGraphicFramePr>
            <a:graphicFrameLocks noChangeAspect="1"/>
          </p:cNvGraphicFramePr>
          <p:nvPr/>
        </p:nvGraphicFramePr>
        <p:xfrm>
          <a:off x="2736602" y="897297"/>
          <a:ext cx="3378696" cy="1238855"/>
        </p:xfrm>
        <a:graphic>
          <a:graphicData uri="http://schemas.openxmlformats.org/presentationml/2006/ole">
            <mc:AlternateContent xmlns:mc="http://schemas.openxmlformats.org/markup-compatibility/2006">
              <mc:Choice xmlns:v="urn:schemas-microsoft-com:vml" Requires="v">
                <p:oleObj spid="_x0000_s55587" name="Equation" r:id="rId5" imgW="901440" imgH="469800" progId="Equation.3">
                  <p:embed/>
                </p:oleObj>
              </mc:Choice>
              <mc:Fallback>
                <p:oleObj name="Equation" r:id="rId5" imgW="901440" imgH="469800" progId="Equation.3">
                  <p:embed/>
                  <p:pic>
                    <p:nvPicPr>
                      <p:cNvPr id="10243"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6602" y="897297"/>
                        <a:ext cx="3378696" cy="1238855"/>
                      </a:xfrm>
                      <a:prstGeom prst="rect">
                        <a:avLst/>
                      </a:prstGeom>
                      <a:solidFill>
                        <a:srgbClr val="FFFF99"/>
                      </a:solidFill>
                      <a:ln>
                        <a:noFill/>
                      </a:ln>
                      <a:effectLst/>
                    </p:spPr>
                  </p:pic>
                </p:oleObj>
              </mc:Fallback>
            </mc:AlternateContent>
          </a:graphicData>
        </a:graphic>
      </p:graphicFrame>
      <p:sp>
        <p:nvSpPr>
          <p:cNvPr id="10246" name="Rectangle 21"/>
          <p:cNvSpPr>
            <a:spLocks noChangeArrowheads="1"/>
          </p:cNvSpPr>
          <p:nvPr/>
        </p:nvSpPr>
        <p:spPr bwMode="auto">
          <a:xfrm>
            <a:off x="541795" y="4509045"/>
            <a:ext cx="84963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pPr>
            <a:r>
              <a:rPr lang="en-GB" altLang="zh-CN" dirty="0"/>
              <a:t>Laplace’s equation is encountered in problems dealing with potentials such as electrostatic, gravitational, and velocity potentials in fluid mechanics.</a:t>
            </a:r>
            <a:endParaRPr lang="pl-PL" altLang="zh-CN" dirty="0"/>
          </a:p>
        </p:txBody>
      </p:sp>
      <p:graphicFrame>
        <p:nvGraphicFramePr>
          <p:cNvPr id="8" name="Object 6"/>
          <p:cNvGraphicFramePr>
            <a:graphicFrameLocks noChangeAspect="1"/>
          </p:cNvGraphicFramePr>
          <p:nvPr/>
        </p:nvGraphicFramePr>
        <p:xfrm>
          <a:off x="4107359" y="5873938"/>
          <a:ext cx="2905125" cy="601662"/>
        </p:xfrm>
        <a:graphic>
          <a:graphicData uri="http://schemas.openxmlformats.org/presentationml/2006/ole">
            <mc:AlternateContent xmlns:mc="http://schemas.openxmlformats.org/markup-compatibility/2006">
              <mc:Choice xmlns:v="urn:schemas-microsoft-com:vml" Requires="v">
                <p:oleObj spid="_x0000_s55588" name="Equation" r:id="rId7" imgW="774360" imgH="228600" progId="Equation.DSMT4">
                  <p:embed/>
                </p:oleObj>
              </mc:Choice>
              <mc:Fallback>
                <p:oleObj name="Equation" r:id="rId7" imgW="774360" imgH="228600" progId="Equation.DSMT4">
                  <p:embed/>
                  <p:pic>
                    <p:nvPicPr>
                      <p:cNvPr id="8" name="Object 6"/>
                      <p:cNvPicPr>
                        <a:picLocks noChangeAspect="1" noChangeArrowheads="1"/>
                      </p:cNvPicPr>
                      <p:nvPr/>
                    </p:nvPicPr>
                    <p:blipFill>
                      <a:blip r:embed="rId8"/>
                      <a:srcRect/>
                      <a:stretch>
                        <a:fillRect/>
                      </a:stretch>
                    </p:blipFill>
                    <p:spPr bwMode="auto">
                      <a:xfrm>
                        <a:off x="4107359" y="5873938"/>
                        <a:ext cx="2905125" cy="601662"/>
                      </a:xfrm>
                      <a:prstGeom prst="rect">
                        <a:avLst/>
                      </a:prstGeom>
                      <a:solidFill>
                        <a:srgbClr val="FFFF99"/>
                      </a:solidFill>
                      <a:ln>
                        <a:noFill/>
                      </a:ln>
                      <a:effectLst/>
                    </p:spPr>
                  </p:pic>
                </p:oleObj>
              </mc:Fallback>
            </mc:AlternateContent>
          </a:graphicData>
        </a:graphic>
      </p:graphicFrame>
      <p:sp>
        <p:nvSpPr>
          <p:cNvPr id="2" name="矩形 1"/>
          <p:cNvSpPr/>
          <p:nvPr/>
        </p:nvSpPr>
        <p:spPr>
          <a:xfrm>
            <a:off x="611560" y="5952380"/>
            <a:ext cx="3393878" cy="523220"/>
          </a:xfrm>
          <a:prstGeom prst="rect">
            <a:avLst/>
          </a:prstGeom>
        </p:spPr>
        <p:txBody>
          <a:bodyPr wrap="none">
            <a:spAutoFit/>
          </a:bodyPr>
          <a:lstStyle/>
          <a:p>
            <a:r>
              <a:rPr lang="en-US" altLang="zh-CN" dirty="0"/>
              <a:t>Also Poisson equation</a:t>
            </a:r>
            <a:endParaRPr lang="zh-CN" altLang="en-US" dirty="0"/>
          </a:p>
        </p:txBody>
      </p:sp>
    </p:spTree>
    <p:extLst>
      <p:ext uri="{BB962C8B-B14F-4D97-AF65-F5344CB8AC3E}">
        <p14:creationId xmlns:p14="http://schemas.microsoft.com/office/powerpoint/2010/main" val="3608790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026"/>
          <p:cNvSpPr>
            <a:spLocks noGrp="1" noChangeArrowheads="1"/>
          </p:cNvSpPr>
          <p:nvPr>
            <p:ph type="title"/>
          </p:nvPr>
        </p:nvSpPr>
        <p:spPr/>
        <p:txBody>
          <a:bodyPr/>
          <a:lstStyle/>
          <a:p>
            <a:r>
              <a:rPr lang="tr-TR" altLang="zh-CN"/>
              <a:t>Example 2 continued...</a:t>
            </a:r>
            <a:endParaRPr lang="en-US" altLang="zh-CN">
              <a:ea typeface="宋体" panose="02010600030101010101" pitchFamily="2" charset="-122"/>
            </a:endParaRPr>
          </a:p>
        </p:txBody>
      </p:sp>
      <p:graphicFrame>
        <p:nvGraphicFramePr>
          <p:cNvPr id="106499" name="Object 1027"/>
          <p:cNvGraphicFramePr>
            <a:graphicFrameLocks noChangeAspect="1"/>
          </p:cNvGraphicFramePr>
          <p:nvPr/>
        </p:nvGraphicFramePr>
        <p:xfrm>
          <a:off x="1103313" y="1981200"/>
          <a:ext cx="3163887" cy="1581150"/>
        </p:xfrm>
        <a:graphic>
          <a:graphicData uri="http://schemas.openxmlformats.org/presentationml/2006/ole">
            <mc:AlternateContent xmlns:mc="http://schemas.openxmlformats.org/markup-compatibility/2006">
              <mc:Choice xmlns:v="urn:schemas-microsoft-com:vml" Requires="v">
                <p:oleObj spid="_x0000_s49344" name="Equation" r:id="rId3" imgW="2108160" imgH="1054080" progId="Equation.3">
                  <p:embed/>
                </p:oleObj>
              </mc:Choice>
              <mc:Fallback>
                <p:oleObj name="Equation" r:id="rId3" imgW="2108160" imgH="1054080" progId="Equation.3">
                  <p:embed/>
                  <p:pic>
                    <p:nvPicPr>
                      <p:cNvPr id="106499" name="Object 10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313" y="1981200"/>
                        <a:ext cx="3163887" cy="158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01" name="Object 1029"/>
          <p:cNvGraphicFramePr>
            <a:graphicFrameLocks noChangeAspect="1"/>
          </p:cNvGraphicFramePr>
          <p:nvPr/>
        </p:nvGraphicFramePr>
        <p:xfrm>
          <a:off x="5492750" y="2582863"/>
          <a:ext cx="2160588" cy="465137"/>
        </p:xfrm>
        <a:graphic>
          <a:graphicData uri="http://schemas.openxmlformats.org/presentationml/2006/ole">
            <mc:AlternateContent xmlns:mc="http://schemas.openxmlformats.org/markup-compatibility/2006">
              <mc:Choice xmlns:v="urn:schemas-microsoft-com:vml" Requires="v">
                <p:oleObj spid="_x0000_s49345" name="Equation" r:id="rId5" imgW="1358640" imgH="291960" progId="Equation.3">
                  <p:embed/>
                </p:oleObj>
              </mc:Choice>
              <mc:Fallback>
                <p:oleObj name="Equation" r:id="rId5" imgW="1358640" imgH="291960" progId="Equation.3">
                  <p:embed/>
                  <p:pic>
                    <p:nvPicPr>
                      <p:cNvPr id="106501" name="Object 10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2750" y="2582863"/>
                        <a:ext cx="2160588" cy="46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502" name="Text Box 1030"/>
          <p:cNvSpPr txBox="1">
            <a:spLocks noChangeArrowheads="1"/>
          </p:cNvSpPr>
          <p:nvPr/>
        </p:nvSpPr>
        <p:spPr bwMode="auto">
          <a:xfrm>
            <a:off x="762000" y="4019550"/>
            <a:ext cx="8001000"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lang="tr-TR" altLang="zh-CN">
                <a:solidFill>
                  <a:schemeClr val="hlink"/>
                </a:solidFill>
              </a:rPr>
              <a:t>The residual term is increasing at each iteration, so the iterations are </a:t>
            </a:r>
            <a:r>
              <a:rPr lang="tr-TR" altLang="zh-CN" i="1">
                <a:solidFill>
                  <a:schemeClr val="hlink"/>
                </a:solidFill>
              </a:rPr>
              <a:t>diverging</a:t>
            </a:r>
            <a:r>
              <a:rPr lang="tr-TR" altLang="zh-CN">
                <a:solidFill>
                  <a:schemeClr val="hlink"/>
                </a:solidFill>
              </a:rPr>
              <a:t>.</a:t>
            </a:r>
          </a:p>
          <a:p>
            <a:pPr>
              <a:lnSpc>
                <a:spcPct val="125000"/>
              </a:lnSpc>
            </a:pPr>
            <a:r>
              <a:rPr lang="tr-TR" altLang="zh-CN"/>
              <a:t>Note that the matrix is </a:t>
            </a:r>
            <a:r>
              <a:rPr lang="tr-TR" altLang="zh-CN" u="sng"/>
              <a:t>not diagonally dominant</a:t>
            </a:r>
            <a:endParaRPr lang="en-US" altLang="zh-CN" u="sng">
              <a:ea typeface="宋体" panose="02010600030101010101" pitchFamily="2" charset="-122"/>
            </a:endParaRPr>
          </a:p>
        </p:txBody>
      </p:sp>
    </p:spTree>
    <p:extLst>
      <p:ext uri="{BB962C8B-B14F-4D97-AF65-F5344CB8AC3E}">
        <p14:creationId xmlns:p14="http://schemas.microsoft.com/office/powerpoint/2010/main" val="2879390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6499"/>
                                        </p:tgtEl>
                                        <p:attrNameLst>
                                          <p:attrName>style.visibility</p:attrName>
                                        </p:attrNameLst>
                                      </p:cBhvr>
                                      <p:to>
                                        <p:strVal val="visible"/>
                                      </p:to>
                                    </p:set>
                                    <p:anim calcmode="lin" valueType="num">
                                      <p:cBhvr additive="base">
                                        <p:cTn id="7" dur="500" fill="hold"/>
                                        <p:tgtEl>
                                          <p:spTgt spid="106499"/>
                                        </p:tgtEl>
                                        <p:attrNameLst>
                                          <p:attrName>ppt_x</p:attrName>
                                        </p:attrNameLst>
                                      </p:cBhvr>
                                      <p:tavLst>
                                        <p:tav tm="0">
                                          <p:val>
                                            <p:strVal val="0-#ppt_w/2"/>
                                          </p:val>
                                        </p:tav>
                                        <p:tav tm="100000">
                                          <p:val>
                                            <p:strVal val="#ppt_x"/>
                                          </p:val>
                                        </p:tav>
                                      </p:tavLst>
                                    </p:anim>
                                    <p:anim calcmode="lin" valueType="num">
                                      <p:cBhvr additive="base">
                                        <p:cTn id="8" dur="500" fill="hold"/>
                                        <p:tgtEl>
                                          <p:spTgt spid="10649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06501"/>
                                        </p:tgtEl>
                                        <p:attrNameLst>
                                          <p:attrName>style.visibility</p:attrName>
                                        </p:attrNameLst>
                                      </p:cBhvr>
                                      <p:to>
                                        <p:strVal val="visible"/>
                                      </p:to>
                                    </p:set>
                                    <p:anim calcmode="lin" valueType="num">
                                      <p:cBhvr additive="base">
                                        <p:cTn id="13" dur="500" fill="hold"/>
                                        <p:tgtEl>
                                          <p:spTgt spid="106501"/>
                                        </p:tgtEl>
                                        <p:attrNameLst>
                                          <p:attrName>ppt_x</p:attrName>
                                        </p:attrNameLst>
                                      </p:cBhvr>
                                      <p:tavLst>
                                        <p:tav tm="0">
                                          <p:val>
                                            <p:strVal val="1+#ppt_w/2"/>
                                          </p:val>
                                        </p:tav>
                                        <p:tav tm="100000">
                                          <p:val>
                                            <p:strVal val="#ppt_x"/>
                                          </p:val>
                                        </p:tav>
                                      </p:tavLst>
                                    </p:anim>
                                    <p:anim calcmode="lin" valueType="num">
                                      <p:cBhvr additive="base">
                                        <p:cTn id="14" dur="500" fill="hold"/>
                                        <p:tgtEl>
                                          <p:spTgt spid="10650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6502"/>
                                        </p:tgtEl>
                                        <p:attrNameLst>
                                          <p:attrName>style.visibility</p:attrName>
                                        </p:attrNameLst>
                                      </p:cBhvr>
                                      <p:to>
                                        <p:strVal val="visible"/>
                                      </p:to>
                                    </p:set>
                                    <p:anim calcmode="lin" valueType="num">
                                      <p:cBhvr additive="base">
                                        <p:cTn id="19" dur="500" fill="hold"/>
                                        <p:tgtEl>
                                          <p:spTgt spid="106502"/>
                                        </p:tgtEl>
                                        <p:attrNameLst>
                                          <p:attrName>ppt_x</p:attrName>
                                        </p:attrNameLst>
                                      </p:cBhvr>
                                      <p:tavLst>
                                        <p:tav tm="0">
                                          <p:val>
                                            <p:strVal val="#ppt_x"/>
                                          </p:val>
                                        </p:tav>
                                        <p:tav tm="100000">
                                          <p:val>
                                            <p:strVal val="#ppt_x"/>
                                          </p:val>
                                        </p:tav>
                                      </p:tavLst>
                                    </p:anim>
                                    <p:anim calcmode="lin" valueType="num">
                                      <p:cBhvr additive="base">
                                        <p:cTn id="20" dur="500" fill="hold"/>
                                        <p:tgtEl>
                                          <p:spTgt spid="1065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697472" y="692696"/>
            <a:ext cx="7993062" cy="617538"/>
          </a:xfrm>
        </p:spPr>
        <p:txBody>
          <a:bodyPr>
            <a:noAutofit/>
          </a:bodyPr>
          <a:lstStyle/>
          <a:p>
            <a:r>
              <a:rPr lang="tr-TR" altLang="zh-CN" sz="3600" dirty="0"/>
              <a:t>Convergence of Gauss-Seidel iteration</a:t>
            </a:r>
            <a:endParaRPr lang="en-US" altLang="zh-CN" sz="3600" dirty="0">
              <a:ea typeface="宋体" panose="02010600030101010101" pitchFamily="2" charset="-122"/>
            </a:endParaRPr>
          </a:p>
        </p:txBody>
      </p:sp>
      <p:sp>
        <p:nvSpPr>
          <p:cNvPr id="93187" name="Rectangle 3"/>
          <p:cNvSpPr>
            <a:spLocks noGrp="1" noChangeArrowheads="1"/>
          </p:cNvSpPr>
          <p:nvPr>
            <p:ph type="body" idx="1"/>
          </p:nvPr>
        </p:nvSpPr>
        <p:spPr/>
        <p:txBody>
          <a:bodyPr>
            <a:normAutofit lnSpcReduction="10000"/>
          </a:bodyPr>
          <a:lstStyle/>
          <a:p>
            <a:pPr>
              <a:lnSpc>
                <a:spcPct val="120000"/>
              </a:lnSpc>
              <a:spcBef>
                <a:spcPct val="70000"/>
              </a:spcBef>
            </a:pPr>
            <a:r>
              <a:rPr lang="tr-TR" altLang="zh-CN"/>
              <a:t>GS iteration converges for any initial vector if A is a </a:t>
            </a:r>
            <a:r>
              <a:rPr lang="tr-TR" altLang="zh-CN" i="1"/>
              <a:t>diagonally dominant matrix</a:t>
            </a:r>
          </a:p>
          <a:p>
            <a:pPr>
              <a:lnSpc>
                <a:spcPct val="120000"/>
              </a:lnSpc>
              <a:spcBef>
                <a:spcPct val="70000"/>
              </a:spcBef>
            </a:pPr>
            <a:r>
              <a:rPr lang="tr-TR" altLang="zh-CN"/>
              <a:t>GS iteration converges for any initial vector if A is a </a:t>
            </a:r>
            <a:r>
              <a:rPr lang="tr-TR" altLang="zh-CN" i="1"/>
              <a:t>symmetric</a:t>
            </a:r>
            <a:r>
              <a:rPr lang="tr-TR" altLang="zh-CN"/>
              <a:t> and </a:t>
            </a:r>
            <a:r>
              <a:rPr lang="tr-TR" altLang="zh-CN" i="1"/>
              <a:t>positive definite matrix</a:t>
            </a:r>
          </a:p>
          <a:p>
            <a:pPr>
              <a:lnSpc>
                <a:spcPct val="120000"/>
              </a:lnSpc>
              <a:spcBef>
                <a:spcPct val="70000"/>
              </a:spcBef>
            </a:pPr>
            <a:r>
              <a:rPr lang="tr-TR" altLang="zh-CN"/>
              <a:t>Matrix A is positive definite if</a:t>
            </a:r>
          </a:p>
          <a:p>
            <a:pPr>
              <a:lnSpc>
                <a:spcPct val="120000"/>
              </a:lnSpc>
              <a:spcBef>
                <a:spcPct val="70000"/>
              </a:spcBef>
              <a:buFont typeface="Wingdings" panose="05000000000000000000" pitchFamily="2" charset="2"/>
              <a:buNone/>
            </a:pPr>
            <a:r>
              <a:rPr lang="tr-TR" altLang="zh-CN"/>
              <a:t>	x</a:t>
            </a:r>
            <a:r>
              <a:rPr lang="tr-TR" altLang="zh-CN" baseline="30000"/>
              <a:t>T</a:t>
            </a:r>
            <a:r>
              <a:rPr lang="tr-TR" altLang="zh-CN"/>
              <a:t>Ax&gt;0 for every nonzero x vector</a:t>
            </a:r>
            <a:endParaRPr lang="en-US" altLang="zh-CN">
              <a:ea typeface="宋体" panose="02010600030101010101" pitchFamily="2" charset="-122"/>
            </a:endParaRPr>
          </a:p>
        </p:txBody>
      </p:sp>
    </p:spTree>
    <p:extLst>
      <p:ext uri="{BB962C8B-B14F-4D97-AF65-F5344CB8AC3E}">
        <p14:creationId xmlns:p14="http://schemas.microsoft.com/office/powerpoint/2010/main" val="27178348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anim calcmode="lin" valueType="num">
                                      <p:cBhvr additive="base">
                                        <p:cTn id="7" dur="500" fill="hold"/>
                                        <p:tgtEl>
                                          <p:spTgt spid="931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1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187">
                                            <p:txEl>
                                              <p:pRg st="1" end="1"/>
                                            </p:txEl>
                                          </p:spTgt>
                                        </p:tgtEl>
                                        <p:attrNameLst>
                                          <p:attrName>style.visibility</p:attrName>
                                        </p:attrNameLst>
                                      </p:cBhvr>
                                      <p:to>
                                        <p:strVal val="visible"/>
                                      </p:to>
                                    </p:set>
                                    <p:anim calcmode="lin" valueType="num">
                                      <p:cBhvr additive="base">
                                        <p:cTn id="13" dur="500" fill="hold"/>
                                        <p:tgtEl>
                                          <p:spTgt spid="931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1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187">
                                            <p:txEl>
                                              <p:pRg st="2" end="2"/>
                                            </p:txEl>
                                          </p:spTgt>
                                        </p:tgtEl>
                                        <p:attrNameLst>
                                          <p:attrName>style.visibility</p:attrName>
                                        </p:attrNameLst>
                                      </p:cBhvr>
                                      <p:to>
                                        <p:strVal val="visible"/>
                                      </p:to>
                                    </p:set>
                                    <p:anim calcmode="lin" valueType="num">
                                      <p:cBhvr additive="base">
                                        <p:cTn id="19" dur="500" fill="hold"/>
                                        <p:tgtEl>
                                          <p:spTgt spid="931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1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187">
                                            <p:txEl>
                                              <p:pRg st="3" end="3"/>
                                            </p:txEl>
                                          </p:spTgt>
                                        </p:tgtEl>
                                        <p:attrNameLst>
                                          <p:attrName>style.visibility</p:attrName>
                                        </p:attrNameLst>
                                      </p:cBhvr>
                                      <p:to>
                                        <p:strVal val="visible"/>
                                      </p:to>
                                    </p:set>
                                    <p:anim calcmode="lin" valueType="num">
                                      <p:cBhvr additive="base">
                                        <p:cTn id="25" dur="500" fill="hold"/>
                                        <p:tgtEl>
                                          <p:spTgt spid="9318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18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tr-TR" altLang="zh-CN"/>
              <a:t>Positive Definite Matrices</a:t>
            </a:r>
            <a:endParaRPr lang="en-US" altLang="zh-CN">
              <a:ea typeface="宋体" panose="02010600030101010101" pitchFamily="2" charset="-122"/>
            </a:endParaRPr>
          </a:p>
        </p:txBody>
      </p:sp>
      <p:sp>
        <p:nvSpPr>
          <p:cNvPr id="94211" name="Rectangle 3"/>
          <p:cNvSpPr>
            <a:spLocks noGrp="1" noChangeArrowheads="1"/>
          </p:cNvSpPr>
          <p:nvPr>
            <p:ph type="body" idx="1"/>
          </p:nvPr>
        </p:nvSpPr>
        <p:spPr/>
        <p:txBody>
          <a:bodyPr>
            <a:normAutofit lnSpcReduction="10000"/>
          </a:bodyPr>
          <a:lstStyle/>
          <a:p>
            <a:pPr>
              <a:lnSpc>
                <a:spcPct val="105000"/>
              </a:lnSpc>
              <a:spcBef>
                <a:spcPct val="40000"/>
              </a:spcBef>
            </a:pPr>
            <a:r>
              <a:rPr lang="tr-TR" altLang="zh-CN"/>
              <a:t>A matrix is positive definite if all its eigenvalues are positive</a:t>
            </a:r>
          </a:p>
          <a:p>
            <a:pPr>
              <a:lnSpc>
                <a:spcPct val="105000"/>
              </a:lnSpc>
              <a:spcBef>
                <a:spcPct val="40000"/>
              </a:spcBef>
            </a:pPr>
            <a:r>
              <a:rPr lang="tr-TR" altLang="zh-CN"/>
              <a:t>A symmetric diagonally dominant matrix with positive diagonal entries is positive definite</a:t>
            </a:r>
          </a:p>
          <a:p>
            <a:pPr>
              <a:lnSpc>
                <a:spcPct val="105000"/>
              </a:lnSpc>
              <a:spcBef>
                <a:spcPct val="40000"/>
              </a:spcBef>
            </a:pPr>
            <a:r>
              <a:rPr lang="tr-TR" altLang="zh-CN"/>
              <a:t>If a matrix is positive definite</a:t>
            </a:r>
          </a:p>
          <a:p>
            <a:pPr lvl="1">
              <a:lnSpc>
                <a:spcPct val="105000"/>
              </a:lnSpc>
              <a:spcBef>
                <a:spcPct val="40000"/>
              </a:spcBef>
            </a:pPr>
            <a:r>
              <a:rPr lang="tr-TR" altLang="zh-CN"/>
              <a:t>All the diagonal entries are positive</a:t>
            </a:r>
          </a:p>
          <a:p>
            <a:pPr lvl="1">
              <a:lnSpc>
                <a:spcPct val="105000"/>
              </a:lnSpc>
              <a:spcBef>
                <a:spcPct val="40000"/>
              </a:spcBef>
            </a:pPr>
            <a:r>
              <a:rPr lang="tr-TR" altLang="zh-CN"/>
              <a:t>The largest (in magnitude) element of the whole matrix must lie on the diagonal</a:t>
            </a:r>
            <a:endParaRPr lang="en-US" altLang="zh-CN">
              <a:ea typeface="宋体" panose="02010600030101010101" pitchFamily="2" charset="-122"/>
            </a:endParaRPr>
          </a:p>
        </p:txBody>
      </p:sp>
    </p:spTree>
    <p:extLst>
      <p:ext uri="{BB962C8B-B14F-4D97-AF65-F5344CB8AC3E}">
        <p14:creationId xmlns:p14="http://schemas.microsoft.com/office/powerpoint/2010/main" val="9131030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 calcmode="lin" valueType="num">
                                      <p:cBhvr additive="base">
                                        <p:cTn id="7" dur="500" fill="hold"/>
                                        <p:tgtEl>
                                          <p:spTgt spid="942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42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4211">
                                            <p:txEl>
                                              <p:pRg st="1" end="1"/>
                                            </p:txEl>
                                          </p:spTgt>
                                        </p:tgtEl>
                                        <p:attrNameLst>
                                          <p:attrName>style.visibility</p:attrName>
                                        </p:attrNameLst>
                                      </p:cBhvr>
                                      <p:to>
                                        <p:strVal val="visible"/>
                                      </p:to>
                                    </p:set>
                                    <p:anim calcmode="lin" valueType="num">
                                      <p:cBhvr additive="base">
                                        <p:cTn id="13" dur="500" fill="hold"/>
                                        <p:tgtEl>
                                          <p:spTgt spid="942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42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4211">
                                            <p:txEl>
                                              <p:pRg st="2" end="2"/>
                                            </p:txEl>
                                          </p:spTgt>
                                        </p:tgtEl>
                                        <p:attrNameLst>
                                          <p:attrName>style.visibility</p:attrName>
                                        </p:attrNameLst>
                                      </p:cBhvr>
                                      <p:to>
                                        <p:strVal val="visible"/>
                                      </p:to>
                                    </p:set>
                                    <p:anim calcmode="lin" valueType="num">
                                      <p:cBhvr additive="base">
                                        <p:cTn id="19" dur="500" fill="hold"/>
                                        <p:tgtEl>
                                          <p:spTgt spid="942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4211">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4211">
                                            <p:txEl>
                                              <p:pRg st="3" end="3"/>
                                            </p:txEl>
                                          </p:spTgt>
                                        </p:tgtEl>
                                        <p:attrNameLst>
                                          <p:attrName>style.visibility</p:attrName>
                                        </p:attrNameLst>
                                      </p:cBhvr>
                                      <p:to>
                                        <p:strVal val="visible"/>
                                      </p:to>
                                    </p:set>
                                    <p:anim calcmode="lin" valueType="num">
                                      <p:cBhvr additive="base">
                                        <p:cTn id="23" dur="500" fill="hold"/>
                                        <p:tgtEl>
                                          <p:spTgt spid="94211">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94211">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94211">
                                            <p:txEl>
                                              <p:pRg st="4" end="4"/>
                                            </p:txEl>
                                          </p:spTgt>
                                        </p:tgtEl>
                                        <p:attrNameLst>
                                          <p:attrName>style.visibility</p:attrName>
                                        </p:attrNameLst>
                                      </p:cBhvr>
                                      <p:to>
                                        <p:strVal val="visible"/>
                                      </p:to>
                                    </p:set>
                                    <p:anim calcmode="lin" valueType="num">
                                      <p:cBhvr additive="base">
                                        <p:cTn id="27" dur="500" fill="hold"/>
                                        <p:tgtEl>
                                          <p:spTgt spid="94211">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9421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tr-TR" altLang="zh-CN"/>
              <a:t>Positive Definitiness Check</a:t>
            </a:r>
            <a:endParaRPr lang="en-US" altLang="zh-CN">
              <a:ea typeface="宋体" panose="02010600030101010101" pitchFamily="2" charset="-122"/>
            </a:endParaRPr>
          </a:p>
        </p:txBody>
      </p:sp>
      <p:graphicFrame>
        <p:nvGraphicFramePr>
          <p:cNvPr id="109571" name="Object 3"/>
          <p:cNvGraphicFramePr>
            <a:graphicFrameLocks noChangeAspect="1"/>
          </p:cNvGraphicFramePr>
          <p:nvPr/>
        </p:nvGraphicFramePr>
        <p:xfrm>
          <a:off x="1066800" y="1716088"/>
          <a:ext cx="1676400" cy="1320800"/>
        </p:xfrm>
        <a:graphic>
          <a:graphicData uri="http://schemas.openxmlformats.org/presentationml/2006/ole">
            <mc:AlternateContent xmlns:mc="http://schemas.openxmlformats.org/markup-compatibility/2006">
              <mc:Choice xmlns:v="urn:schemas-microsoft-com:vml" Requires="v">
                <p:oleObj spid="_x0000_s50463" name="Equation" r:id="rId3" imgW="901440" imgH="711000" progId="Equation.3">
                  <p:embed/>
                </p:oleObj>
              </mc:Choice>
              <mc:Fallback>
                <p:oleObj name="Equation" r:id="rId3" imgW="901440" imgH="711000" progId="Equation.3">
                  <p:embed/>
                  <p:pic>
                    <p:nvPicPr>
                      <p:cNvPr id="10957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716088"/>
                        <a:ext cx="1676400" cy="132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3" name="Object 5"/>
          <p:cNvGraphicFramePr>
            <a:graphicFrameLocks noChangeAspect="1"/>
          </p:cNvGraphicFramePr>
          <p:nvPr/>
        </p:nvGraphicFramePr>
        <p:xfrm>
          <a:off x="1066800" y="3297238"/>
          <a:ext cx="1676400" cy="1187450"/>
        </p:xfrm>
        <a:graphic>
          <a:graphicData uri="http://schemas.openxmlformats.org/presentationml/2006/ole">
            <mc:AlternateContent xmlns:mc="http://schemas.openxmlformats.org/markup-compatibility/2006">
              <mc:Choice xmlns:v="urn:schemas-microsoft-com:vml" Requires="v">
                <p:oleObj spid="_x0000_s50464" name="Equation" r:id="rId5" imgW="1002960" imgH="711000" progId="Equation.3">
                  <p:embed/>
                </p:oleObj>
              </mc:Choice>
              <mc:Fallback>
                <p:oleObj name="Equation" r:id="rId5" imgW="1002960" imgH="711000" progId="Equation.3">
                  <p:embed/>
                  <p:pic>
                    <p:nvPicPr>
                      <p:cNvPr id="10957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3297238"/>
                        <a:ext cx="1676400"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9580" name="Group 12"/>
          <p:cNvGrpSpPr>
            <a:grpSpLocks/>
          </p:cNvGrpSpPr>
          <p:nvPr/>
        </p:nvGrpSpPr>
        <p:grpSpPr bwMode="auto">
          <a:xfrm>
            <a:off x="1143000" y="1752600"/>
            <a:ext cx="7986713" cy="1219200"/>
            <a:chOff x="720" y="1104"/>
            <a:chExt cx="5031" cy="768"/>
          </a:xfrm>
        </p:grpSpPr>
        <p:sp>
          <p:nvSpPr>
            <p:cNvPr id="109572" name="Text Box 4"/>
            <p:cNvSpPr txBox="1">
              <a:spLocks noChangeArrowheads="1"/>
            </p:cNvSpPr>
            <p:nvPr/>
          </p:nvSpPr>
          <p:spPr bwMode="auto">
            <a:xfrm>
              <a:off x="1824" y="1248"/>
              <a:ext cx="3927"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a:t>Not positive definite</a:t>
              </a:r>
            </a:p>
            <a:p>
              <a:r>
                <a:rPr lang="tr-TR" altLang="zh-CN"/>
                <a:t>Largest element is not on the diagonal</a:t>
              </a:r>
              <a:endParaRPr lang="en-US" altLang="zh-CN">
                <a:ea typeface="宋体" panose="02010600030101010101" pitchFamily="2" charset="-122"/>
              </a:endParaRPr>
            </a:p>
          </p:txBody>
        </p:sp>
        <p:sp>
          <p:nvSpPr>
            <p:cNvPr id="109575" name="Oval 7"/>
            <p:cNvSpPr>
              <a:spLocks noChangeArrowheads="1"/>
            </p:cNvSpPr>
            <p:nvPr/>
          </p:nvSpPr>
          <p:spPr bwMode="auto">
            <a:xfrm>
              <a:off x="720" y="1632"/>
              <a:ext cx="240" cy="240"/>
            </a:xfrm>
            <a:prstGeom prst="ellipse">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chemeClr val="hlink"/>
                </a:solidFill>
              </a:endParaRPr>
            </a:p>
          </p:txBody>
        </p:sp>
        <p:sp>
          <p:nvSpPr>
            <p:cNvPr id="109576" name="Oval 8"/>
            <p:cNvSpPr>
              <a:spLocks noChangeArrowheads="1"/>
            </p:cNvSpPr>
            <p:nvPr/>
          </p:nvSpPr>
          <p:spPr bwMode="auto">
            <a:xfrm>
              <a:off x="1392" y="1104"/>
              <a:ext cx="240" cy="240"/>
            </a:xfrm>
            <a:prstGeom prst="ellipse">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chemeClr val="hlink"/>
                </a:solidFill>
              </a:endParaRPr>
            </a:p>
          </p:txBody>
        </p:sp>
      </p:grpSp>
      <p:grpSp>
        <p:nvGrpSpPr>
          <p:cNvPr id="109581" name="Group 13"/>
          <p:cNvGrpSpPr>
            <a:grpSpLocks/>
          </p:cNvGrpSpPr>
          <p:nvPr/>
        </p:nvGrpSpPr>
        <p:grpSpPr bwMode="auto">
          <a:xfrm>
            <a:off x="1676400" y="3352800"/>
            <a:ext cx="6940550" cy="946150"/>
            <a:chOff x="1056" y="2112"/>
            <a:chExt cx="4372" cy="596"/>
          </a:xfrm>
        </p:grpSpPr>
        <p:sp>
          <p:nvSpPr>
            <p:cNvPr id="109574" name="Text Box 6"/>
            <p:cNvSpPr txBox="1">
              <a:spLocks noChangeArrowheads="1"/>
            </p:cNvSpPr>
            <p:nvPr/>
          </p:nvSpPr>
          <p:spPr bwMode="auto">
            <a:xfrm>
              <a:off x="1833" y="2112"/>
              <a:ext cx="3595"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a:t>Not positive definite</a:t>
              </a:r>
            </a:p>
            <a:p>
              <a:r>
                <a:rPr lang="tr-TR" altLang="zh-CN"/>
                <a:t>All diagonal entries are not positive</a:t>
              </a:r>
              <a:endParaRPr lang="en-US" altLang="zh-CN">
                <a:ea typeface="宋体" panose="02010600030101010101" pitchFamily="2" charset="-122"/>
              </a:endParaRPr>
            </a:p>
          </p:txBody>
        </p:sp>
        <p:sp>
          <p:nvSpPr>
            <p:cNvPr id="109577" name="Oval 9"/>
            <p:cNvSpPr>
              <a:spLocks noChangeArrowheads="1"/>
            </p:cNvSpPr>
            <p:nvPr/>
          </p:nvSpPr>
          <p:spPr bwMode="auto">
            <a:xfrm>
              <a:off x="1056" y="2256"/>
              <a:ext cx="336" cy="288"/>
            </a:xfrm>
            <a:prstGeom prst="ellipse">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chemeClr val="hlink"/>
                </a:solidFill>
              </a:endParaRPr>
            </a:p>
          </p:txBody>
        </p:sp>
      </p:grpSp>
      <p:graphicFrame>
        <p:nvGraphicFramePr>
          <p:cNvPr id="109578" name="Object 10"/>
          <p:cNvGraphicFramePr>
            <a:graphicFrameLocks noChangeAspect="1"/>
          </p:cNvGraphicFramePr>
          <p:nvPr/>
        </p:nvGraphicFramePr>
        <p:xfrm>
          <a:off x="1066800" y="4791075"/>
          <a:ext cx="1752600" cy="1381125"/>
        </p:xfrm>
        <a:graphic>
          <a:graphicData uri="http://schemas.openxmlformats.org/presentationml/2006/ole">
            <mc:AlternateContent xmlns:mc="http://schemas.openxmlformats.org/markup-compatibility/2006">
              <mc:Choice xmlns:v="urn:schemas-microsoft-com:vml" Requires="v">
                <p:oleObj spid="_x0000_s50465" name="Equation" r:id="rId7" imgW="901440" imgH="711000" progId="Equation.3">
                  <p:embed/>
                </p:oleObj>
              </mc:Choice>
              <mc:Fallback>
                <p:oleObj name="Equation" r:id="rId7" imgW="901440" imgH="711000" progId="Equation.3">
                  <p:embed/>
                  <p:pic>
                    <p:nvPicPr>
                      <p:cNvPr id="109578"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800" y="4791075"/>
                        <a:ext cx="1752600" cy="1381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79" name="Text Box 11"/>
          <p:cNvSpPr txBox="1">
            <a:spLocks noChangeArrowheads="1"/>
          </p:cNvSpPr>
          <p:nvPr/>
        </p:nvSpPr>
        <p:spPr bwMode="auto">
          <a:xfrm>
            <a:off x="2895600" y="4799013"/>
            <a:ext cx="579120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zh-CN"/>
              <a:t>Positive definite</a:t>
            </a:r>
          </a:p>
          <a:p>
            <a:r>
              <a:rPr lang="tr-TR" altLang="zh-CN"/>
              <a:t>Symmetric, diagonally dominant, all diagonal entries are positive</a:t>
            </a:r>
            <a:endParaRPr lang="en-US" altLang="zh-CN">
              <a:ea typeface="宋体" panose="02010600030101010101" pitchFamily="2" charset="-122"/>
            </a:endParaRPr>
          </a:p>
        </p:txBody>
      </p:sp>
    </p:spTree>
    <p:extLst>
      <p:ext uri="{BB962C8B-B14F-4D97-AF65-F5344CB8AC3E}">
        <p14:creationId xmlns:p14="http://schemas.microsoft.com/office/powerpoint/2010/main" val="3646720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9571"/>
                                        </p:tgtEl>
                                        <p:attrNameLst>
                                          <p:attrName>style.visibility</p:attrName>
                                        </p:attrNameLst>
                                      </p:cBhvr>
                                      <p:to>
                                        <p:strVal val="visible"/>
                                      </p:to>
                                    </p:set>
                                    <p:anim calcmode="lin" valueType="num">
                                      <p:cBhvr additive="base">
                                        <p:cTn id="7" dur="500" fill="hold"/>
                                        <p:tgtEl>
                                          <p:spTgt spid="109571"/>
                                        </p:tgtEl>
                                        <p:attrNameLst>
                                          <p:attrName>ppt_x</p:attrName>
                                        </p:attrNameLst>
                                      </p:cBhvr>
                                      <p:tavLst>
                                        <p:tav tm="0">
                                          <p:val>
                                            <p:strVal val="0-#ppt_w/2"/>
                                          </p:val>
                                        </p:tav>
                                        <p:tav tm="100000">
                                          <p:val>
                                            <p:strVal val="#ppt_x"/>
                                          </p:val>
                                        </p:tav>
                                      </p:tavLst>
                                    </p:anim>
                                    <p:anim calcmode="lin" valueType="num">
                                      <p:cBhvr additive="base">
                                        <p:cTn id="8" dur="500" fill="hold"/>
                                        <p:tgtEl>
                                          <p:spTgt spid="10957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09580"/>
                                        </p:tgtEl>
                                        <p:attrNameLst>
                                          <p:attrName>style.visibility</p:attrName>
                                        </p:attrNameLst>
                                      </p:cBhvr>
                                      <p:to>
                                        <p:strVal val="visible"/>
                                      </p:to>
                                    </p:set>
                                    <p:anim calcmode="lin" valueType="num">
                                      <p:cBhvr additive="base">
                                        <p:cTn id="13" dur="500" fill="hold"/>
                                        <p:tgtEl>
                                          <p:spTgt spid="109580"/>
                                        </p:tgtEl>
                                        <p:attrNameLst>
                                          <p:attrName>ppt_x</p:attrName>
                                        </p:attrNameLst>
                                      </p:cBhvr>
                                      <p:tavLst>
                                        <p:tav tm="0">
                                          <p:val>
                                            <p:strVal val="1+#ppt_w/2"/>
                                          </p:val>
                                        </p:tav>
                                        <p:tav tm="100000">
                                          <p:val>
                                            <p:strVal val="#ppt_x"/>
                                          </p:val>
                                        </p:tav>
                                      </p:tavLst>
                                    </p:anim>
                                    <p:anim calcmode="lin" valueType="num">
                                      <p:cBhvr additive="base">
                                        <p:cTn id="14" dur="500" fill="hold"/>
                                        <p:tgtEl>
                                          <p:spTgt spid="10958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09573"/>
                                        </p:tgtEl>
                                        <p:attrNameLst>
                                          <p:attrName>style.visibility</p:attrName>
                                        </p:attrNameLst>
                                      </p:cBhvr>
                                      <p:to>
                                        <p:strVal val="visible"/>
                                      </p:to>
                                    </p:set>
                                    <p:anim calcmode="lin" valueType="num">
                                      <p:cBhvr additive="base">
                                        <p:cTn id="19" dur="500" fill="hold"/>
                                        <p:tgtEl>
                                          <p:spTgt spid="109573"/>
                                        </p:tgtEl>
                                        <p:attrNameLst>
                                          <p:attrName>ppt_x</p:attrName>
                                        </p:attrNameLst>
                                      </p:cBhvr>
                                      <p:tavLst>
                                        <p:tav tm="0">
                                          <p:val>
                                            <p:strVal val="0-#ppt_w/2"/>
                                          </p:val>
                                        </p:tav>
                                        <p:tav tm="100000">
                                          <p:val>
                                            <p:strVal val="#ppt_x"/>
                                          </p:val>
                                        </p:tav>
                                      </p:tavLst>
                                    </p:anim>
                                    <p:anim calcmode="lin" valueType="num">
                                      <p:cBhvr additive="base">
                                        <p:cTn id="20" dur="500" fill="hold"/>
                                        <p:tgtEl>
                                          <p:spTgt spid="10957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109581"/>
                                        </p:tgtEl>
                                        <p:attrNameLst>
                                          <p:attrName>style.visibility</p:attrName>
                                        </p:attrNameLst>
                                      </p:cBhvr>
                                      <p:to>
                                        <p:strVal val="visible"/>
                                      </p:to>
                                    </p:set>
                                    <p:anim calcmode="lin" valueType="num">
                                      <p:cBhvr additive="base">
                                        <p:cTn id="25" dur="500" fill="hold"/>
                                        <p:tgtEl>
                                          <p:spTgt spid="109581"/>
                                        </p:tgtEl>
                                        <p:attrNameLst>
                                          <p:attrName>ppt_x</p:attrName>
                                        </p:attrNameLst>
                                      </p:cBhvr>
                                      <p:tavLst>
                                        <p:tav tm="0">
                                          <p:val>
                                            <p:strVal val="1+#ppt_w/2"/>
                                          </p:val>
                                        </p:tav>
                                        <p:tav tm="100000">
                                          <p:val>
                                            <p:strVal val="#ppt_x"/>
                                          </p:val>
                                        </p:tav>
                                      </p:tavLst>
                                    </p:anim>
                                    <p:anim calcmode="lin" valueType="num">
                                      <p:cBhvr additive="base">
                                        <p:cTn id="26" dur="500" fill="hold"/>
                                        <p:tgtEl>
                                          <p:spTgt spid="109581"/>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09578"/>
                                        </p:tgtEl>
                                        <p:attrNameLst>
                                          <p:attrName>style.visibility</p:attrName>
                                        </p:attrNameLst>
                                      </p:cBhvr>
                                      <p:to>
                                        <p:strVal val="visible"/>
                                      </p:to>
                                    </p:set>
                                    <p:anim calcmode="lin" valueType="num">
                                      <p:cBhvr additive="base">
                                        <p:cTn id="31" dur="500" fill="hold"/>
                                        <p:tgtEl>
                                          <p:spTgt spid="109578"/>
                                        </p:tgtEl>
                                        <p:attrNameLst>
                                          <p:attrName>ppt_x</p:attrName>
                                        </p:attrNameLst>
                                      </p:cBhvr>
                                      <p:tavLst>
                                        <p:tav tm="0">
                                          <p:val>
                                            <p:strVal val="0-#ppt_w/2"/>
                                          </p:val>
                                        </p:tav>
                                        <p:tav tm="100000">
                                          <p:val>
                                            <p:strVal val="#ppt_x"/>
                                          </p:val>
                                        </p:tav>
                                      </p:tavLst>
                                    </p:anim>
                                    <p:anim calcmode="lin" valueType="num">
                                      <p:cBhvr additive="base">
                                        <p:cTn id="32" dur="500" fill="hold"/>
                                        <p:tgtEl>
                                          <p:spTgt spid="10957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09579"/>
                                        </p:tgtEl>
                                        <p:attrNameLst>
                                          <p:attrName>style.visibility</p:attrName>
                                        </p:attrNameLst>
                                      </p:cBhvr>
                                      <p:to>
                                        <p:strVal val="visible"/>
                                      </p:to>
                                    </p:set>
                                    <p:anim calcmode="lin" valueType="num">
                                      <p:cBhvr additive="base">
                                        <p:cTn id="37" dur="500" fill="hold"/>
                                        <p:tgtEl>
                                          <p:spTgt spid="109579"/>
                                        </p:tgtEl>
                                        <p:attrNameLst>
                                          <p:attrName>ppt_x</p:attrName>
                                        </p:attrNameLst>
                                      </p:cBhvr>
                                      <p:tavLst>
                                        <p:tav tm="0">
                                          <p:val>
                                            <p:strVal val="1+#ppt_w/2"/>
                                          </p:val>
                                        </p:tav>
                                        <p:tav tm="100000">
                                          <p:val>
                                            <p:strVal val="#ppt_x"/>
                                          </p:val>
                                        </p:tav>
                                      </p:tavLst>
                                    </p:anim>
                                    <p:anim calcmode="lin" valueType="num">
                                      <p:cBhvr additive="base">
                                        <p:cTn id="38" dur="500" fill="hold"/>
                                        <p:tgtEl>
                                          <p:spTgt spid="1095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9"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1026"/>
          <p:cNvSpPr>
            <a:spLocks noGrp="1" noChangeArrowheads="1"/>
          </p:cNvSpPr>
          <p:nvPr>
            <p:ph type="title"/>
          </p:nvPr>
        </p:nvSpPr>
        <p:spPr/>
        <p:txBody>
          <a:bodyPr/>
          <a:lstStyle/>
          <a:p>
            <a:r>
              <a:rPr lang="tr-TR" altLang="zh-CN"/>
              <a:t>Positive Definitiness Check</a:t>
            </a:r>
            <a:endParaRPr lang="en-US" altLang="zh-CN">
              <a:ea typeface="宋体" panose="02010600030101010101" pitchFamily="2" charset="-122"/>
            </a:endParaRPr>
          </a:p>
        </p:txBody>
      </p:sp>
      <p:graphicFrame>
        <p:nvGraphicFramePr>
          <p:cNvPr id="110595" name="Object 1027"/>
          <p:cNvGraphicFramePr>
            <a:graphicFrameLocks noChangeAspect="1"/>
          </p:cNvGraphicFramePr>
          <p:nvPr/>
        </p:nvGraphicFramePr>
        <p:xfrm>
          <a:off x="3429000" y="1905000"/>
          <a:ext cx="1838325" cy="1447800"/>
        </p:xfrm>
        <a:graphic>
          <a:graphicData uri="http://schemas.openxmlformats.org/presentationml/2006/ole">
            <mc:AlternateContent xmlns:mc="http://schemas.openxmlformats.org/markup-compatibility/2006">
              <mc:Choice xmlns:v="urn:schemas-microsoft-com:vml" Requires="v">
                <p:oleObj spid="_x0000_s51297" name="Equation" r:id="rId3" imgW="901440" imgH="711000" progId="Equation.3">
                  <p:embed/>
                </p:oleObj>
              </mc:Choice>
              <mc:Fallback>
                <p:oleObj name="Equation" r:id="rId3" imgW="901440" imgH="711000" progId="Equation.3">
                  <p:embed/>
                  <p:pic>
                    <p:nvPicPr>
                      <p:cNvPr id="110595" name="Object 10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1905000"/>
                        <a:ext cx="1838325" cy="144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596" name="Text Box 1028"/>
          <p:cNvSpPr txBox="1">
            <a:spLocks noChangeArrowheads="1"/>
          </p:cNvSpPr>
          <p:nvPr/>
        </p:nvSpPr>
        <p:spPr bwMode="auto">
          <a:xfrm>
            <a:off x="609600" y="3505200"/>
            <a:ext cx="8229600" cy="257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40000"/>
              </a:spcBef>
            </a:pPr>
            <a:r>
              <a:rPr lang="tr-TR" altLang="zh-CN"/>
              <a:t>A decision can not be made just by investigating the matrix. </a:t>
            </a:r>
          </a:p>
          <a:p>
            <a:pPr>
              <a:spcBef>
                <a:spcPct val="40000"/>
              </a:spcBef>
            </a:pPr>
            <a:r>
              <a:rPr lang="tr-TR" altLang="zh-CN"/>
              <a:t>The matrix is diagonally dominant and all diagonal entries are positive but it is </a:t>
            </a:r>
            <a:r>
              <a:rPr lang="tr-TR" altLang="zh-CN" i="1"/>
              <a:t>not symmetric</a:t>
            </a:r>
            <a:r>
              <a:rPr lang="tr-TR" altLang="zh-CN"/>
              <a:t>.</a:t>
            </a:r>
          </a:p>
          <a:p>
            <a:pPr>
              <a:spcBef>
                <a:spcPct val="40000"/>
              </a:spcBef>
            </a:pPr>
            <a:r>
              <a:rPr lang="tr-TR" altLang="zh-CN"/>
              <a:t>To decide, check if all the eigenvalues are positive</a:t>
            </a:r>
            <a:endParaRPr lang="en-US" altLang="zh-CN">
              <a:ea typeface="宋体" panose="02010600030101010101" pitchFamily="2" charset="-122"/>
            </a:endParaRPr>
          </a:p>
        </p:txBody>
      </p:sp>
      <p:grpSp>
        <p:nvGrpSpPr>
          <p:cNvPr id="110599" name="Group 1031"/>
          <p:cNvGrpSpPr>
            <a:grpSpLocks/>
          </p:cNvGrpSpPr>
          <p:nvPr/>
        </p:nvGrpSpPr>
        <p:grpSpPr bwMode="auto">
          <a:xfrm>
            <a:off x="3581400" y="1905000"/>
            <a:ext cx="1524000" cy="1371600"/>
            <a:chOff x="2256" y="1200"/>
            <a:chExt cx="960" cy="864"/>
          </a:xfrm>
        </p:grpSpPr>
        <p:sp>
          <p:nvSpPr>
            <p:cNvPr id="110597" name="Oval 1029"/>
            <p:cNvSpPr>
              <a:spLocks noChangeArrowheads="1"/>
            </p:cNvSpPr>
            <p:nvPr/>
          </p:nvSpPr>
          <p:spPr bwMode="auto">
            <a:xfrm>
              <a:off x="2256" y="1824"/>
              <a:ext cx="240" cy="240"/>
            </a:xfrm>
            <a:prstGeom prst="ellipse">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chemeClr val="hlink"/>
                </a:solidFill>
              </a:endParaRPr>
            </a:p>
          </p:txBody>
        </p:sp>
        <p:sp>
          <p:nvSpPr>
            <p:cNvPr id="110598" name="Oval 1030"/>
            <p:cNvSpPr>
              <a:spLocks noChangeArrowheads="1"/>
            </p:cNvSpPr>
            <p:nvPr/>
          </p:nvSpPr>
          <p:spPr bwMode="auto">
            <a:xfrm>
              <a:off x="2976" y="1200"/>
              <a:ext cx="240" cy="240"/>
            </a:xfrm>
            <a:prstGeom prst="ellipse">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chemeClr val="hlink"/>
                </a:solidFill>
              </a:endParaRPr>
            </a:p>
          </p:txBody>
        </p:sp>
      </p:grpSp>
    </p:spTree>
    <p:extLst>
      <p:ext uri="{BB962C8B-B14F-4D97-AF65-F5344CB8AC3E}">
        <p14:creationId xmlns:p14="http://schemas.microsoft.com/office/powerpoint/2010/main" val="37883768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10595"/>
                                        </p:tgtEl>
                                        <p:attrNameLst>
                                          <p:attrName>style.visibility</p:attrName>
                                        </p:attrNameLst>
                                      </p:cBhvr>
                                      <p:to>
                                        <p:strVal val="visible"/>
                                      </p:to>
                                    </p:set>
                                    <p:anim calcmode="lin" valueType="num">
                                      <p:cBhvr additive="base">
                                        <p:cTn id="7" dur="500" fill="hold"/>
                                        <p:tgtEl>
                                          <p:spTgt spid="110595"/>
                                        </p:tgtEl>
                                        <p:attrNameLst>
                                          <p:attrName>ppt_x</p:attrName>
                                        </p:attrNameLst>
                                      </p:cBhvr>
                                      <p:tavLst>
                                        <p:tav tm="0">
                                          <p:val>
                                            <p:strVal val="0-#ppt_w/2"/>
                                          </p:val>
                                        </p:tav>
                                        <p:tav tm="100000">
                                          <p:val>
                                            <p:strVal val="#ppt_x"/>
                                          </p:val>
                                        </p:tav>
                                      </p:tavLst>
                                    </p:anim>
                                    <p:anim calcmode="lin" valueType="num">
                                      <p:cBhvr additive="base">
                                        <p:cTn id="8" dur="500" fill="hold"/>
                                        <p:tgtEl>
                                          <p:spTgt spid="11059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10599"/>
                                        </p:tgtEl>
                                        <p:attrNameLst>
                                          <p:attrName>style.visibility</p:attrName>
                                        </p:attrNameLst>
                                      </p:cBhvr>
                                      <p:to>
                                        <p:strVal val="visible"/>
                                      </p:to>
                                    </p:set>
                                    <p:anim calcmode="lin" valueType="num">
                                      <p:cBhvr additive="base">
                                        <p:cTn id="13" dur="500" fill="hold"/>
                                        <p:tgtEl>
                                          <p:spTgt spid="110599"/>
                                        </p:tgtEl>
                                        <p:attrNameLst>
                                          <p:attrName>ppt_x</p:attrName>
                                        </p:attrNameLst>
                                      </p:cBhvr>
                                      <p:tavLst>
                                        <p:tav tm="0">
                                          <p:val>
                                            <p:strVal val="0-#ppt_w/2"/>
                                          </p:val>
                                        </p:tav>
                                        <p:tav tm="100000">
                                          <p:val>
                                            <p:strVal val="#ppt_x"/>
                                          </p:val>
                                        </p:tav>
                                      </p:tavLst>
                                    </p:anim>
                                    <p:anim calcmode="lin" valueType="num">
                                      <p:cBhvr additive="base">
                                        <p:cTn id="14" dur="500" fill="hold"/>
                                        <p:tgtEl>
                                          <p:spTgt spid="11059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0596"/>
                                        </p:tgtEl>
                                        <p:attrNameLst>
                                          <p:attrName>style.visibility</p:attrName>
                                        </p:attrNameLst>
                                      </p:cBhvr>
                                      <p:to>
                                        <p:strVal val="visible"/>
                                      </p:to>
                                    </p:set>
                                    <p:anim calcmode="lin" valueType="num">
                                      <p:cBhvr additive="base">
                                        <p:cTn id="19" dur="500" fill="hold"/>
                                        <p:tgtEl>
                                          <p:spTgt spid="110596"/>
                                        </p:tgtEl>
                                        <p:attrNameLst>
                                          <p:attrName>ppt_x</p:attrName>
                                        </p:attrNameLst>
                                      </p:cBhvr>
                                      <p:tavLst>
                                        <p:tav tm="0">
                                          <p:val>
                                            <p:strVal val="#ppt_x"/>
                                          </p:val>
                                        </p:tav>
                                        <p:tav tm="100000">
                                          <p:val>
                                            <p:strVal val="#ppt_x"/>
                                          </p:val>
                                        </p:tav>
                                      </p:tavLst>
                                    </p:anim>
                                    <p:anim calcmode="lin" valueType="num">
                                      <p:cBhvr additive="base">
                                        <p:cTn id="20" dur="500" fill="hold"/>
                                        <p:tgtEl>
                                          <p:spTgt spid="1105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6"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tr-TR" altLang="zh-CN"/>
              <a:t>Example (Gauss-Seidel Iteration)</a:t>
            </a:r>
            <a:endParaRPr lang="en-US" altLang="zh-CN">
              <a:ea typeface="宋体" panose="02010600030101010101" pitchFamily="2" charset="-122"/>
            </a:endParaRPr>
          </a:p>
        </p:txBody>
      </p:sp>
      <p:graphicFrame>
        <p:nvGraphicFramePr>
          <p:cNvPr id="107523" name="Object 3"/>
          <p:cNvGraphicFramePr>
            <a:graphicFrameLocks noChangeAspect="1"/>
          </p:cNvGraphicFramePr>
          <p:nvPr/>
        </p:nvGraphicFramePr>
        <p:xfrm>
          <a:off x="1524000" y="1905000"/>
          <a:ext cx="2724150" cy="1136650"/>
        </p:xfrm>
        <a:graphic>
          <a:graphicData uri="http://schemas.openxmlformats.org/presentationml/2006/ole">
            <mc:AlternateContent xmlns:mc="http://schemas.openxmlformats.org/markup-compatibility/2006">
              <mc:Choice xmlns:v="urn:schemas-microsoft-com:vml" Requires="v">
                <p:oleObj spid="_x0000_s52891" name="Equation" r:id="rId3" imgW="1701720" imgH="711000" progId="Equation.3">
                  <p:embed/>
                </p:oleObj>
              </mc:Choice>
              <mc:Fallback>
                <p:oleObj name="Equation" r:id="rId3" imgW="1701720" imgH="711000" progId="Equation.3">
                  <p:embed/>
                  <p:pic>
                    <p:nvPicPr>
                      <p:cNvPr id="10752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905000"/>
                        <a:ext cx="2724150" cy="1136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24" name="Object 4"/>
          <p:cNvGraphicFramePr>
            <a:graphicFrameLocks noChangeAspect="1"/>
          </p:cNvGraphicFramePr>
          <p:nvPr/>
        </p:nvGraphicFramePr>
        <p:xfrm>
          <a:off x="4953000" y="1906588"/>
          <a:ext cx="871538" cy="1135062"/>
        </p:xfrm>
        <a:graphic>
          <a:graphicData uri="http://schemas.openxmlformats.org/presentationml/2006/ole">
            <mc:AlternateContent xmlns:mc="http://schemas.openxmlformats.org/markup-compatibility/2006">
              <mc:Choice xmlns:v="urn:schemas-microsoft-com:vml" Requires="v">
                <p:oleObj spid="_x0000_s52892" name="Equation" r:id="rId5" imgW="545760" imgH="711000" progId="Equation.3">
                  <p:embed/>
                </p:oleObj>
              </mc:Choice>
              <mc:Fallback>
                <p:oleObj name="Equation" r:id="rId5" imgW="545760" imgH="711000" progId="Equation.3">
                  <p:embed/>
                  <p:pic>
                    <p:nvPicPr>
                      <p:cNvPr id="10752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1906588"/>
                        <a:ext cx="871538" cy="1135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25" name="Object 5"/>
          <p:cNvGraphicFramePr>
            <a:graphicFrameLocks noChangeAspect="1"/>
          </p:cNvGraphicFramePr>
          <p:nvPr/>
        </p:nvGraphicFramePr>
        <p:xfrm>
          <a:off x="1244600" y="4189413"/>
          <a:ext cx="1697038" cy="1906587"/>
        </p:xfrm>
        <a:graphic>
          <a:graphicData uri="http://schemas.openxmlformats.org/presentationml/2006/ole">
            <mc:AlternateContent xmlns:mc="http://schemas.openxmlformats.org/markup-compatibility/2006">
              <mc:Choice xmlns:v="urn:schemas-microsoft-com:vml" Requires="v">
                <p:oleObj spid="_x0000_s52893" name="Equation" r:id="rId7" imgW="1130040" imgH="1269720" progId="Equation.3">
                  <p:embed/>
                </p:oleObj>
              </mc:Choice>
              <mc:Fallback>
                <p:oleObj name="Equation" r:id="rId7" imgW="1130040" imgH="1269720" progId="Equation.3">
                  <p:embed/>
                  <p:pic>
                    <p:nvPicPr>
                      <p:cNvPr id="10752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4600" y="4189413"/>
                        <a:ext cx="1697038" cy="190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26" name="Object 6"/>
          <p:cNvGraphicFramePr>
            <a:graphicFrameLocks noChangeAspect="1"/>
          </p:cNvGraphicFramePr>
          <p:nvPr/>
        </p:nvGraphicFramePr>
        <p:xfrm>
          <a:off x="2895600" y="4189413"/>
          <a:ext cx="2346325" cy="1887537"/>
        </p:xfrm>
        <a:graphic>
          <a:graphicData uri="http://schemas.openxmlformats.org/presentationml/2006/ole">
            <mc:AlternateContent xmlns:mc="http://schemas.openxmlformats.org/markup-compatibility/2006">
              <mc:Choice xmlns:v="urn:schemas-microsoft-com:vml" Requires="v">
                <p:oleObj spid="_x0000_s52894" name="Equation" r:id="rId9" imgW="1562040" imgH="1206360" progId="Equation.3">
                  <p:embed/>
                </p:oleObj>
              </mc:Choice>
              <mc:Fallback>
                <p:oleObj name="Equation" r:id="rId9" imgW="1562040" imgH="1206360" progId="Equation.3">
                  <p:embed/>
                  <p:pic>
                    <p:nvPicPr>
                      <p:cNvPr id="107526"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95600" y="4189413"/>
                        <a:ext cx="2346325" cy="188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27" name="Object 7"/>
          <p:cNvGraphicFramePr>
            <a:graphicFrameLocks noChangeAspect="1"/>
          </p:cNvGraphicFramePr>
          <p:nvPr/>
        </p:nvGraphicFramePr>
        <p:xfrm>
          <a:off x="6324600" y="2286000"/>
          <a:ext cx="2039938" cy="465138"/>
        </p:xfrm>
        <a:graphic>
          <a:graphicData uri="http://schemas.openxmlformats.org/presentationml/2006/ole">
            <mc:AlternateContent xmlns:mc="http://schemas.openxmlformats.org/markup-compatibility/2006">
              <mc:Choice xmlns:v="urn:schemas-microsoft-com:vml" Requires="v">
                <p:oleObj spid="_x0000_s52895" name="Equation" r:id="rId11" imgW="1282680" imgH="291960" progId="Equation.3">
                  <p:embed/>
                </p:oleObj>
              </mc:Choice>
              <mc:Fallback>
                <p:oleObj name="Equation" r:id="rId11" imgW="1282680" imgH="291960" progId="Equation.3">
                  <p:embed/>
                  <p:pic>
                    <p:nvPicPr>
                      <p:cNvPr id="107527"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24600" y="2286000"/>
                        <a:ext cx="2039938"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528" name="Object 8"/>
          <p:cNvGraphicFramePr>
            <a:graphicFrameLocks noChangeAspect="1"/>
          </p:cNvGraphicFramePr>
          <p:nvPr/>
        </p:nvGraphicFramePr>
        <p:xfrm>
          <a:off x="5867400" y="4343400"/>
          <a:ext cx="1898650" cy="465138"/>
        </p:xfrm>
        <a:graphic>
          <a:graphicData uri="http://schemas.openxmlformats.org/presentationml/2006/ole">
            <mc:AlternateContent xmlns:mc="http://schemas.openxmlformats.org/markup-compatibility/2006">
              <mc:Choice xmlns:v="urn:schemas-microsoft-com:vml" Requires="v">
                <p:oleObj spid="_x0000_s52896" name="Equation" r:id="rId13" imgW="1193760" imgH="291960" progId="Equation.3">
                  <p:embed/>
                </p:oleObj>
              </mc:Choice>
              <mc:Fallback>
                <p:oleObj name="Equation" r:id="rId13" imgW="1193760" imgH="291960" progId="Equation.3">
                  <p:embed/>
                  <p:pic>
                    <p:nvPicPr>
                      <p:cNvPr id="107528"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67400" y="4343400"/>
                        <a:ext cx="1898650"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29" name="Text Box 9"/>
          <p:cNvSpPr txBox="1">
            <a:spLocks noChangeArrowheads="1"/>
          </p:cNvSpPr>
          <p:nvPr/>
        </p:nvSpPr>
        <p:spPr bwMode="auto">
          <a:xfrm>
            <a:off x="1050925" y="3352800"/>
            <a:ext cx="3875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sz="2400"/>
              <a:t>Diagonally dominant matrix</a:t>
            </a:r>
            <a:endParaRPr lang="en-US" altLang="zh-CN" sz="2400">
              <a:ea typeface="宋体" panose="02010600030101010101" pitchFamily="2" charset="-122"/>
            </a:endParaRPr>
          </a:p>
        </p:txBody>
      </p:sp>
      <p:grpSp>
        <p:nvGrpSpPr>
          <p:cNvPr id="107534" name="Group 14"/>
          <p:cNvGrpSpPr>
            <a:grpSpLocks/>
          </p:cNvGrpSpPr>
          <p:nvPr/>
        </p:nvGrpSpPr>
        <p:grpSpPr bwMode="auto">
          <a:xfrm>
            <a:off x="5638800" y="4876800"/>
            <a:ext cx="2438400" cy="1404938"/>
            <a:chOff x="3552" y="3072"/>
            <a:chExt cx="1536" cy="885"/>
          </a:xfrm>
        </p:grpSpPr>
        <p:graphicFrame>
          <p:nvGraphicFramePr>
            <p:cNvPr id="107530" name="Object 10"/>
            <p:cNvGraphicFramePr>
              <a:graphicFrameLocks noChangeAspect="1"/>
            </p:cNvGraphicFramePr>
            <p:nvPr/>
          </p:nvGraphicFramePr>
          <p:xfrm>
            <a:off x="3696" y="3216"/>
            <a:ext cx="1260" cy="293"/>
          </p:xfrm>
          <a:graphic>
            <a:graphicData uri="http://schemas.openxmlformats.org/presentationml/2006/ole">
              <mc:AlternateContent xmlns:mc="http://schemas.openxmlformats.org/markup-compatibility/2006">
                <mc:Choice xmlns:v="urn:schemas-microsoft-com:vml" Requires="v">
                  <p:oleObj spid="_x0000_s52897" name="Equation" r:id="rId15" imgW="1257120" imgH="291960" progId="Equation.3">
                    <p:embed/>
                  </p:oleObj>
                </mc:Choice>
                <mc:Fallback>
                  <p:oleObj name="Equation" r:id="rId15" imgW="1257120" imgH="291960" progId="Equation.3">
                    <p:embed/>
                    <p:pic>
                      <p:nvPicPr>
                        <p:cNvPr id="10753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96" y="3216"/>
                          <a:ext cx="1260"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7533" name="Group 13"/>
            <p:cNvGrpSpPr>
              <a:grpSpLocks/>
            </p:cNvGrpSpPr>
            <p:nvPr/>
          </p:nvGrpSpPr>
          <p:grpSpPr bwMode="auto">
            <a:xfrm>
              <a:off x="3552" y="3072"/>
              <a:ext cx="1536" cy="885"/>
              <a:chOff x="3552" y="3072"/>
              <a:chExt cx="1536" cy="885"/>
            </a:xfrm>
          </p:grpSpPr>
          <p:sp>
            <p:nvSpPr>
              <p:cNvPr id="107531" name="Oval 11"/>
              <p:cNvSpPr>
                <a:spLocks noChangeArrowheads="1"/>
              </p:cNvSpPr>
              <p:nvPr/>
            </p:nvSpPr>
            <p:spPr bwMode="auto">
              <a:xfrm>
                <a:off x="3552" y="3072"/>
                <a:ext cx="1536" cy="624"/>
              </a:xfrm>
              <a:prstGeom prst="ellipse">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07532" name="Text Box 12"/>
              <p:cNvSpPr txBox="1">
                <a:spLocks noChangeArrowheads="1"/>
              </p:cNvSpPr>
              <p:nvPr/>
            </p:nvSpPr>
            <p:spPr bwMode="auto">
              <a:xfrm>
                <a:off x="3590" y="3669"/>
                <a:ext cx="1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sz="2400" dirty="0">
                    <a:solidFill>
                      <a:schemeClr val="hlink"/>
                    </a:solidFill>
                  </a:rPr>
                  <a:t>Jacobi iteration</a:t>
                </a:r>
                <a:endParaRPr lang="en-US" altLang="zh-CN" sz="2400" dirty="0">
                  <a:solidFill>
                    <a:schemeClr val="hlink"/>
                  </a:solidFill>
                  <a:ea typeface="宋体" panose="02010600030101010101" pitchFamily="2" charset="-122"/>
                </a:endParaRPr>
              </a:p>
            </p:txBody>
          </p:sp>
        </p:grpSp>
      </p:grpSp>
    </p:spTree>
    <p:extLst>
      <p:ext uri="{BB962C8B-B14F-4D97-AF65-F5344CB8AC3E}">
        <p14:creationId xmlns:p14="http://schemas.microsoft.com/office/powerpoint/2010/main" val="40097413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7529"/>
                                        </p:tgtEl>
                                        <p:attrNameLst>
                                          <p:attrName>style.visibility</p:attrName>
                                        </p:attrNameLst>
                                      </p:cBhvr>
                                      <p:to>
                                        <p:strVal val="visible"/>
                                      </p:to>
                                    </p:set>
                                    <p:anim calcmode="lin" valueType="num">
                                      <p:cBhvr additive="base">
                                        <p:cTn id="7" dur="500" fill="hold"/>
                                        <p:tgtEl>
                                          <p:spTgt spid="107529"/>
                                        </p:tgtEl>
                                        <p:attrNameLst>
                                          <p:attrName>ppt_x</p:attrName>
                                        </p:attrNameLst>
                                      </p:cBhvr>
                                      <p:tavLst>
                                        <p:tav tm="0">
                                          <p:val>
                                            <p:strVal val="0-#ppt_w/2"/>
                                          </p:val>
                                        </p:tav>
                                        <p:tav tm="100000">
                                          <p:val>
                                            <p:strVal val="#ppt_x"/>
                                          </p:val>
                                        </p:tav>
                                      </p:tavLst>
                                    </p:anim>
                                    <p:anim calcmode="lin" valueType="num">
                                      <p:cBhvr additive="base">
                                        <p:cTn id="8" dur="500" fill="hold"/>
                                        <p:tgtEl>
                                          <p:spTgt spid="10752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107524"/>
                                        </p:tgtEl>
                                        <p:attrNameLst>
                                          <p:attrName>style.visibility</p:attrName>
                                        </p:attrNameLst>
                                      </p:cBhvr>
                                      <p:to>
                                        <p:strVal val="visible"/>
                                      </p:to>
                                    </p:set>
                                    <p:anim calcmode="lin" valueType="num">
                                      <p:cBhvr additive="base">
                                        <p:cTn id="13" dur="500" fill="hold"/>
                                        <p:tgtEl>
                                          <p:spTgt spid="107524"/>
                                        </p:tgtEl>
                                        <p:attrNameLst>
                                          <p:attrName>ppt_x</p:attrName>
                                        </p:attrNameLst>
                                      </p:cBhvr>
                                      <p:tavLst>
                                        <p:tav tm="0">
                                          <p:val>
                                            <p:strVal val="#ppt_x"/>
                                          </p:val>
                                        </p:tav>
                                        <p:tav tm="100000">
                                          <p:val>
                                            <p:strVal val="#ppt_x"/>
                                          </p:val>
                                        </p:tav>
                                      </p:tavLst>
                                    </p:anim>
                                    <p:anim calcmode="lin" valueType="num">
                                      <p:cBhvr additive="base">
                                        <p:cTn id="14" dur="500" fill="hold"/>
                                        <p:tgtEl>
                                          <p:spTgt spid="107524"/>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07525"/>
                                        </p:tgtEl>
                                        <p:attrNameLst>
                                          <p:attrName>style.visibility</p:attrName>
                                        </p:attrNameLst>
                                      </p:cBhvr>
                                      <p:to>
                                        <p:strVal val="visible"/>
                                      </p:to>
                                    </p:set>
                                    <p:anim calcmode="lin" valueType="num">
                                      <p:cBhvr additive="base">
                                        <p:cTn id="19" dur="500" fill="hold"/>
                                        <p:tgtEl>
                                          <p:spTgt spid="107525"/>
                                        </p:tgtEl>
                                        <p:attrNameLst>
                                          <p:attrName>ppt_x</p:attrName>
                                        </p:attrNameLst>
                                      </p:cBhvr>
                                      <p:tavLst>
                                        <p:tav tm="0">
                                          <p:val>
                                            <p:strVal val="0-#ppt_w/2"/>
                                          </p:val>
                                        </p:tav>
                                        <p:tav tm="100000">
                                          <p:val>
                                            <p:strVal val="#ppt_x"/>
                                          </p:val>
                                        </p:tav>
                                      </p:tavLst>
                                    </p:anim>
                                    <p:anim calcmode="lin" valueType="num">
                                      <p:cBhvr additive="base">
                                        <p:cTn id="20" dur="500" fill="hold"/>
                                        <p:tgtEl>
                                          <p:spTgt spid="10752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07526"/>
                                        </p:tgtEl>
                                        <p:attrNameLst>
                                          <p:attrName>style.visibility</p:attrName>
                                        </p:attrNameLst>
                                      </p:cBhvr>
                                      <p:to>
                                        <p:strVal val="visible"/>
                                      </p:to>
                                    </p:set>
                                    <p:anim calcmode="lin" valueType="num">
                                      <p:cBhvr additive="base">
                                        <p:cTn id="25" dur="500" fill="hold"/>
                                        <p:tgtEl>
                                          <p:spTgt spid="107526"/>
                                        </p:tgtEl>
                                        <p:attrNameLst>
                                          <p:attrName>ppt_x</p:attrName>
                                        </p:attrNameLst>
                                      </p:cBhvr>
                                      <p:tavLst>
                                        <p:tav tm="0">
                                          <p:val>
                                            <p:strVal val="#ppt_x"/>
                                          </p:val>
                                        </p:tav>
                                        <p:tav tm="100000">
                                          <p:val>
                                            <p:strVal val="#ppt_x"/>
                                          </p:val>
                                        </p:tav>
                                      </p:tavLst>
                                    </p:anim>
                                    <p:anim calcmode="lin" valueType="num">
                                      <p:cBhvr additive="base">
                                        <p:cTn id="26" dur="500" fill="hold"/>
                                        <p:tgtEl>
                                          <p:spTgt spid="10752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107527"/>
                                        </p:tgtEl>
                                        <p:attrNameLst>
                                          <p:attrName>style.visibility</p:attrName>
                                        </p:attrNameLst>
                                      </p:cBhvr>
                                      <p:to>
                                        <p:strVal val="visible"/>
                                      </p:to>
                                    </p:set>
                                    <p:anim calcmode="lin" valueType="num">
                                      <p:cBhvr additive="base">
                                        <p:cTn id="31" dur="500" fill="hold"/>
                                        <p:tgtEl>
                                          <p:spTgt spid="107527"/>
                                        </p:tgtEl>
                                        <p:attrNameLst>
                                          <p:attrName>ppt_x</p:attrName>
                                        </p:attrNameLst>
                                      </p:cBhvr>
                                      <p:tavLst>
                                        <p:tav tm="0">
                                          <p:val>
                                            <p:strVal val="1+#ppt_w/2"/>
                                          </p:val>
                                        </p:tav>
                                        <p:tav tm="100000">
                                          <p:val>
                                            <p:strVal val="#ppt_x"/>
                                          </p:val>
                                        </p:tav>
                                      </p:tavLst>
                                    </p:anim>
                                    <p:anim calcmode="lin" valueType="num">
                                      <p:cBhvr additive="base">
                                        <p:cTn id="32" dur="500" fill="hold"/>
                                        <p:tgtEl>
                                          <p:spTgt spid="10752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107528"/>
                                        </p:tgtEl>
                                        <p:attrNameLst>
                                          <p:attrName>style.visibility</p:attrName>
                                        </p:attrNameLst>
                                      </p:cBhvr>
                                      <p:to>
                                        <p:strVal val="visible"/>
                                      </p:to>
                                    </p:set>
                                    <p:anim calcmode="lin" valueType="num">
                                      <p:cBhvr additive="base">
                                        <p:cTn id="37" dur="500" fill="hold"/>
                                        <p:tgtEl>
                                          <p:spTgt spid="107528"/>
                                        </p:tgtEl>
                                        <p:attrNameLst>
                                          <p:attrName>ppt_x</p:attrName>
                                        </p:attrNameLst>
                                      </p:cBhvr>
                                      <p:tavLst>
                                        <p:tav tm="0">
                                          <p:val>
                                            <p:strVal val="1+#ppt_w/2"/>
                                          </p:val>
                                        </p:tav>
                                        <p:tav tm="100000">
                                          <p:val>
                                            <p:strVal val="#ppt_x"/>
                                          </p:val>
                                        </p:tav>
                                      </p:tavLst>
                                    </p:anim>
                                    <p:anim calcmode="lin" valueType="num">
                                      <p:cBhvr additive="base">
                                        <p:cTn id="38" dur="500" fill="hold"/>
                                        <p:tgtEl>
                                          <p:spTgt spid="107528"/>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107534"/>
                                        </p:tgtEl>
                                        <p:attrNameLst>
                                          <p:attrName>style.visibility</p:attrName>
                                        </p:attrNameLst>
                                      </p:cBhvr>
                                      <p:to>
                                        <p:strVal val="visible"/>
                                      </p:to>
                                    </p:set>
                                    <p:anim calcmode="lin" valueType="num">
                                      <p:cBhvr additive="base">
                                        <p:cTn id="43" dur="500" fill="hold"/>
                                        <p:tgtEl>
                                          <p:spTgt spid="107534"/>
                                        </p:tgtEl>
                                        <p:attrNameLst>
                                          <p:attrName>ppt_x</p:attrName>
                                        </p:attrNameLst>
                                      </p:cBhvr>
                                      <p:tavLst>
                                        <p:tav tm="0">
                                          <p:val>
                                            <p:strVal val="0-#ppt_w/2"/>
                                          </p:val>
                                        </p:tav>
                                        <p:tav tm="100000">
                                          <p:val>
                                            <p:strVal val="#ppt_x"/>
                                          </p:val>
                                        </p:tav>
                                      </p:tavLst>
                                    </p:anim>
                                    <p:anim calcmode="lin" valueType="num">
                                      <p:cBhvr additive="base">
                                        <p:cTn id="44" dur="500" fill="hold"/>
                                        <p:tgtEl>
                                          <p:spTgt spid="1075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9"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1026"/>
          <p:cNvSpPr>
            <a:spLocks noGrp="1" noChangeArrowheads="1"/>
          </p:cNvSpPr>
          <p:nvPr>
            <p:ph type="title"/>
          </p:nvPr>
        </p:nvSpPr>
        <p:spPr/>
        <p:txBody>
          <a:bodyPr/>
          <a:lstStyle/>
          <a:p>
            <a:r>
              <a:rPr lang="tr-TR" altLang="zh-CN"/>
              <a:t>Example 1 continued...</a:t>
            </a:r>
            <a:endParaRPr lang="en-US" altLang="zh-CN">
              <a:ea typeface="宋体" panose="02010600030101010101" pitchFamily="2" charset="-122"/>
            </a:endParaRPr>
          </a:p>
        </p:txBody>
      </p:sp>
      <p:graphicFrame>
        <p:nvGraphicFramePr>
          <p:cNvPr id="108547" name="Object 1027"/>
          <p:cNvGraphicFramePr>
            <a:graphicFrameLocks noChangeAspect="1"/>
          </p:cNvGraphicFramePr>
          <p:nvPr/>
        </p:nvGraphicFramePr>
        <p:xfrm>
          <a:off x="990600" y="1979613"/>
          <a:ext cx="1716088" cy="1906587"/>
        </p:xfrm>
        <a:graphic>
          <a:graphicData uri="http://schemas.openxmlformats.org/presentationml/2006/ole">
            <mc:AlternateContent xmlns:mc="http://schemas.openxmlformats.org/markup-compatibility/2006">
              <mc:Choice xmlns:v="urn:schemas-microsoft-com:vml" Requires="v">
                <p:oleObj spid="_x0000_s53630" name="Equation" r:id="rId3" imgW="1143000" imgH="1269720" progId="Equation.3">
                  <p:embed/>
                </p:oleObj>
              </mc:Choice>
              <mc:Fallback>
                <p:oleObj name="Equation" r:id="rId3" imgW="1143000" imgH="1269720" progId="Equation.3">
                  <p:embed/>
                  <p:pic>
                    <p:nvPicPr>
                      <p:cNvPr id="108547" name="Object 10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979613"/>
                        <a:ext cx="1716088" cy="190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48" name="Object 1028"/>
          <p:cNvGraphicFramePr>
            <a:graphicFrameLocks noChangeAspect="1"/>
          </p:cNvGraphicFramePr>
          <p:nvPr/>
        </p:nvGraphicFramePr>
        <p:xfrm>
          <a:off x="2686050" y="1997075"/>
          <a:ext cx="3144838" cy="1887538"/>
        </p:xfrm>
        <a:graphic>
          <a:graphicData uri="http://schemas.openxmlformats.org/presentationml/2006/ole">
            <mc:AlternateContent xmlns:mc="http://schemas.openxmlformats.org/markup-compatibility/2006">
              <mc:Choice xmlns:v="urn:schemas-microsoft-com:vml" Requires="v">
                <p:oleObj spid="_x0000_s53631" name="Equation" r:id="rId5" imgW="2095200" imgH="1206360" progId="Equation.3">
                  <p:embed/>
                </p:oleObj>
              </mc:Choice>
              <mc:Fallback>
                <p:oleObj name="Equation" r:id="rId5" imgW="2095200" imgH="1206360" progId="Equation.3">
                  <p:embed/>
                  <p:pic>
                    <p:nvPicPr>
                      <p:cNvPr id="108548" name="Object 10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050" y="1997075"/>
                        <a:ext cx="3144838" cy="188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49" name="Object 1029"/>
          <p:cNvGraphicFramePr>
            <a:graphicFrameLocks noChangeAspect="1"/>
          </p:cNvGraphicFramePr>
          <p:nvPr/>
        </p:nvGraphicFramePr>
        <p:xfrm>
          <a:off x="6400800" y="1981200"/>
          <a:ext cx="1919288" cy="465138"/>
        </p:xfrm>
        <a:graphic>
          <a:graphicData uri="http://schemas.openxmlformats.org/presentationml/2006/ole">
            <mc:AlternateContent xmlns:mc="http://schemas.openxmlformats.org/markup-compatibility/2006">
              <mc:Choice xmlns:v="urn:schemas-microsoft-com:vml" Requires="v">
                <p:oleObj spid="_x0000_s53632" name="Equation" r:id="rId7" imgW="1206360" imgH="291960" progId="Equation.3">
                  <p:embed/>
                </p:oleObj>
              </mc:Choice>
              <mc:Fallback>
                <p:oleObj name="Equation" r:id="rId7" imgW="1206360" imgH="291960" progId="Equation.3">
                  <p:embed/>
                  <p:pic>
                    <p:nvPicPr>
                      <p:cNvPr id="108549" name="Object 10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0" y="1981200"/>
                        <a:ext cx="1919288"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8557" name="Group 1037"/>
          <p:cNvGrpSpPr>
            <a:grpSpLocks/>
          </p:cNvGrpSpPr>
          <p:nvPr/>
        </p:nvGrpSpPr>
        <p:grpSpPr bwMode="auto">
          <a:xfrm>
            <a:off x="6248400" y="2514600"/>
            <a:ext cx="2438400" cy="1404938"/>
            <a:chOff x="3936" y="1584"/>
            <a:chExt cx="1536" cy="885"/>
          </a:xfrm>
        </p:grpSpPr>
        <p:graphicFrame>
          <p:nvGraphicFramePr>
            <p:cNvPr id="108553" name="Object 1033"/>
            <p:cNvGraphicFramePr>
              <a:graphicFrameLocks noChangeAspect="1"/>
            </p:cNvGraphicFramePr>
            <p:nvPr/>
          </p:nvGraphicFramePr>
          <p:xfrm>
            <a:off x="4032" y="1776"/>
            <a:ext cx="1209" cy="293"/>
          </p:xfrm>
          <a:graphic>
            <a:graphicData uri="http://schemas.openxmlformats.org/presentationml/2006/ole">
              <mc:AlternateContent xmlns:mc="http://schemas.openxmlformats.org/markup-compatibility/2006">
                <mc:Choice xmlns:v="urn:schemas-microsoft-com:vml" Requires="v">
                  <p:oleObj spid="_x0000_s53633" name="Equation" r:id="rId9" imgW="1206360" imgH="291960" progId="Equation.3">
                    <p:embed/>
                  </p:oleObj>
                </mc:Choice>
                <mc:Fallback>
                  <p:oleObj name="Equation" r:id="rId9" imgW="1206360" imgH="291960" progId="Equation.3">
                    <p:embed/>
                    <p:pic>
                      <p:nvPicPr>
                        <p:cNvPr id="108553" name="Object 10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2" y="1776"/>
                          <a:ext cx="1209"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4" name="Oval 1034"/>
            <p:cNvSpPr>
              <a:spLocks noChangeArrowheads="1"/>
            </p:cNvSpPr>
            <p:nvPr/>
          </p:nvSpPr>
          <p:spPr bwMode="auto">
            <a:xfrm>
              <a:off x="3936" y="1584"/>
              <a:ext cx="1536" cy="624"/>
            </a:xfrm>
            <a:prstGeom prst="ellipse">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55" name="Text Box 1035"/>
            <p:cNvSpPr txBox="1">
              <a:spLocks noChangeArrowheads="1"/>
            </p:cNvSpPr>
            <p:nvPr/>
          </p:nvSpPr>
          <p:spPr bwMode="auto">
            <a:xfrm>
              <a:off x="3974" y="2181"/>
              <a:ext cx="13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zh-CN" sz="2400">
                  <a:solidFill>
                    <a:schemeClr val="hlink"/>
                  </a:solidFill>
                </a:rPr>
                <a:t>Jacobi iteration</a:t>
              </a:r>
              <a:endParaRPr lang="en-US" altLang="zh-CN" sz="2400">
                <a:solidFill>
                  <a:schemeClr val="hlink"/>
                </a:solidFill>
                <a:ea typeface="宋体" panose="02010600030101010101" pitchFamily="2" charset="-122"/>
              </a:endParaRPr>
            </a:p>
          </p:txBody>
        </p:sp>
      </p:grpSp>
      <p:sp>
        <p:nvSpPr>
          <p:cNvPr id="108556" name="Text Box 1036"/>
          <p:cNvSpPr txBox="1">
            <a:spLocks noChangeArrowheads="1"/>
          </p:cNvSpPr>
          <p:nvPr/>
        </p:nvSpPr>
        <p:spPr bwMode="auto">
          <a:xfrm>
            <a:off x="746125" y="4540250"/>
            <a:ext cx="78644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zh-CN"/>
              <a:t>When both Jacobi and Gauss-Seidel iterations converge, Gauss-Seidel converges faster</a:t>
            </a:r>
            <a:endParaRPr lang="en-US" altLang="zh-CN">
              <a:ea typeface="宋体" panose="02010600030101010101" pitchFamily="2" charset="-122"/>
            </a:endParaRPr>
          </a:p>
        </p:txBody>
      </p:sp>
    </p:spTree>
    <p:extLst>
      <p:ext uri="{BB962C8B-B14F-4D97-AF65-F5344CB8AC3E}">
        <p14:creationId xmlns:p14="http://schemas.microsoft.com/office/powerpoint/2010/main" val="17558445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8547"/>
                                        </p:tgtEl>
                                        <p:attrNameLst>
                                          <p:attrName>style.visibility</p:attrName>
                                        </p:attrNameLst>
                                      </p:cBhvr>
                                      <p:to>
                                        <p:strVal val="visible"/>
                                      </p:to>
                                    </p:set>
                                    <p:anim calcmode="lin" valueType="num">
                                      <p:cBhvr additive="base">
                                        <p:cTn id="7" dur="500" fill="hold"/>
                                        <p:tgtEl>
                                          <p:spTgt spid="108547"/>
                                        </p:tgtEl>
                                        <p:attrNameLst>
                                          <p:attrName>ppt_x</p:attrName>
                                        </p:attrNameLst>
                                      </p:cBhvr>
                                      <p:tavLst>
                                        <p:tav tm="0">
                                          <p:val>
                                            <p:strVal val="0-#ppt_w/2"/>
                                          </p:val>
                                        </p:tav>
                                        <p:tav tm="100000">
                                          <p:val>
                                            <p:strVal val="#ppt_x"/>
                                          </p:val>
                                        </p:tav>
                                      </p:tavLst>
                                    </p:anim>
                                    <p:anim calcmode="lin" valueType="num">
                                      <p:cBhvr additive="base">
                                        <p:cTn id="8" dur="500" fill="hold"/>
                                        <p:tgtEl>
                                          <p:spTgt spid="10854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08548"/>
                                        </p:tgtEl>
                                        <p:attrNameLst>
                                          <p:attrName>style.visibility</p:attrName>
                                        </p:attrNameLst>
                                      </p:cBhvr>
                                      <p:to>
                                        <p:strVal val="visible"/>
                                      </p:to>
                                    </p:set>
                                    <p:anim calcmode="lin" valueType="num">
                                      <p:cBhvr additive="base">
                                        <p:cTn id="13" dur="500" fill="hold"/>
                                        <p:tgtEl>
                                          <p:spTgt spid="108548"/>
                                        </p:tgtEl>
                                        <p:attrNameLst>
                                          <p:attrName>ppt_x</p:attrName>
                                        </p:attrNameLst>
                                      </p:cBhvr>
                                      <p:tavLst>
                                        <p:tav tm="0">
                                          <p:val>
                                            <p:strVal val="0-#ppt_w/2"/>
                                          </p:val>
                                        </p:tav>
                                        <p:tav tm="100000">
                                          <p:val>
                                            <p:strVal val="#ppt_x"/>
                                          </p:val>
                                        </p:tav>
                                      </p:tavLst>
                                    </p:anim>
                                    <p:anim calcmode="lin" valueType="num">
                                      <p:cBhvr additive="base">
                                        <p:cTn id="14" dur="500" fill="hold"/>
                                        <p:tgtEl>
                                          <p:spTgt spid="10854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108549"/>
                                        </p:tgtEl>
                                        <p:attrNameLst>
                                          <p:attrName>style.visibility</p:attrName>
                                        </p:attrNameLst>
                                      </p:cBhvr>
                                      <p:to>
                                        <p:strVal val="visible"/>
                                      </p:to>
                                    </p:set>
                                    <p:anim calcmode="lin" valueType="num">
                                      <p:cBhvr additive="base">
                                        <p:cTn id="19" dur="500" fill="hold"/>
                                        <p:tgtEl>
                                          <p:spTgt spid="108549"/>
                                        </p:tgtEl>
                                        <p:attrNameLst>
                                          <p:attrName>ppt_x</p:attrName>
                                        </p:attrNameLst>
                                      </p:cBhvr>
                                      <p:tavLst>
                                        <p:tav tm="0">
                                          <p:val>
                                            <p:strVal val="1+#ppt_w/2"/>
                                          </p:val>
                                        </p:tav>
                                        <p:tav tm="100000">
                                          <p:val>
                                            <p:strVal val="#ppt_x"/>
                                          </p:val>
                                        </p:tav>
                                      </p:tavLst>
                                    </p:anim>
                                    <p:anim calcmode="lin" valueType="num">
                                      <p:cBhvr additive="base">
                                        <p:cTn id="20" dur="500" fill="hold"/>
                                        <p:tgtEl>
                                          <p:spTgt spid="10854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08557"/>
                                        </p:tgtEl>
                                        <p:attrNameLst>
                                          <p:attrName>style.visibility</p:attrName>
                                        </p:attrNameLst>
                                      </p:cBhvr>
                                      <p:to>
                                        <p:strVal val="visible"/>
                                      </p:to>
                                    </p:set>
                                    <p:anim calcmode="lin" valueType="num">
                                      <p:cBhvr additive="base">
                                        <p:cTn id="25" dur="500" fill="hold"/>
                                        <p:tgtEl>
                                          <p:spTgt spid="108557"/>
                                        </p:tgtEl>
                                        <p:attrNameLst>
                                          <p:attrName>ppt_x</p:attrName>
                                        </p:attrNameLst>
                                      </p:cBhvr>
                                      <p:tavLst>
                                        <p:tav tm="0">
                                          <p:val>
                                            <p:strVal val="0-#ppt_w/2"/>
                                          </p:val>
                                        </p:tav>
                                        <p:tav tm="100000">
                                          <p:val>
                                            <p:strVal val="#ppt_x"/>
                                          </p:val>
                                        </p:tav>
                                      </p:tavLst>
                                    </p:anim>
                                    <p:anim calcmode="lin" valueType="num">
                                      <p:cBhvr additive="base">
                                        <p:cTn id="26" dur="500" fill="hold"/>
                                        <p:tgtEl>
                                          <p:spTgt spid="10855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8556"/>
                                        </p:tgtEl>
                                        <p:attrNameLst>
                                          <p:attrName>style.visibility</p:attrName>
                                        </p:attrNameLst>
                                      </p:cBhvr>
                                      <p:to>
                                        <p:strVal val="visible"/>
                                      </p:to>
                                    </p:set>
                                    <p:anim calcmode="lin" valueType="num">
                                      <p:cBhvr additive="base">
                                        <p:cTn id="31" dur="500" fill="hold"/>
                                        <p:tgtEl>
                                          <p:spTgt spid="108556"/>
                                        </p:tgtEl>
                                        <p:attrNameLst>
                                          <p:attrName>ppt_x</p:attrName>
                                        </p:attrNameLst>
                                      </p:cBhvr>
                                      <p:tavLst>
                                        <p:tav tm="0">
                                          <p:val>
                                            <p:strVal val="0-#ppt_w/2"/>
                                          </p:val>
                                        </p:tav>
                                        <p:tav tm="100000">
                                          <p:val>
                                            <p:strVal val="#ppt_x"/>
                                          </p:val>
                                        </p:tav>
                                      </p:tavLst>
                                    </p:anim>
                                    <p:anim calcmode="lin" valueType="num">
                                      <p:cBhvr additive="base">
                                        <p:cTn id="32" dur="500" fill="hold"/>
                                        <p:tgtEl>
                                          <p:spTgt spid="1085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6"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07B3E322-1964-4CCD-8B4F-2218039A458C}" type="slidenum">
              <a:rPr lang="en-US" altLang="zh-CN"/>
              <a:pPr/>
              <a:t>57</a:t>
            </a:fld>
            <a:endParaRPr lang="en-US" altLang="zh-CN"/>
          </a:p>
        </p:txBody>
      </p:sp>
      <p:sp>
        <p:nvSpPr>
          <p:cNvPr id="95234" name="Rectangle 2"/>
          <p:cNvSpPr>
            <a:spLocks noGrp="1" noChangeArrowheads="1"/>
          </p:cNvSpPr>
          <p:nvPr>
            <p:ph type="title"/>
          </p:nvPr>
        </p:nvSpPr>
        <p:spPr/>
        <p:txBody>
          <a:bodyPr/>
          <a:lstStyle/>
          <a:p>
            <a:r>
              <a:rPr lang="tr-TR" altLang="zh-CN"/>
              <a:t>Convergence of SOR method</a:t>
            </a:r>
            <a:endParaRPr lang="en-US" altLang="zh-CN">
              <a:ea typeface="宋体" panose="02010600030101010101" pitchFamily="2" charset="-122"/>
            </a:endParaRPr>
          </a:p>
        </p:txBody>
      </p:sp>
      <p:sp>
        <p:nvSpPr>
          <p:cNvPr id="95235" name="Rectangle 3"/>
          <p:cNvSpPr>
            <a:spLocks noGrp="1" noChangeArrowheads="1"/>
          </p:cNvSpPr>
          <p:nvPr>
            <p:ph type="body" idx="1"/>
          </p:nvPr>
        </p:nvSpPr>
        <p:spPr/>
        <p:txBody>
          <a:bodyPr>
            <a:normAutofit lnSpcReduction="10000"/>
          </a:bodyPr>
          <a:lstStyle/>
          <a:p>
            <a:pPr>
              <a:lnSpc>
                <a:spcPct val="120000"/>
              </a:lnSpc>
              <a:spcBef>
                <a:spcPct val="50000"/>
              </a:spcBef>
            </a:pPr>
            <a:r>
              <a:rPr lang="tr-TR" altLang="zh-CN"/>
              <a:t>If 0&lt;</a:t>
            </a:r>
            <a:r>
              <a:rPr lang="tr-TR" altLang="zh-CN">
                <a:sym typeface="Symbol" panose="05050102010706020507" pitchFamily="18" charset="2"/>
              </a:rPr>
              <a:t>&lt;2, </a:t>
            </a:r>
            <a:r>
              <a:rPr lang="tr-TR" altLang="zh-CN"/>
              <a:t>SOR method converges for any initial vector if A matrix is symmetric and positive definite</a:t>
            </a:r>
          </a:p>
          <a:p>
            <a:pPr>
              <a:lnSpc>
                <a:spcPct val="120000"/>
              </a:lnSpc>
              <a:spcBef>
                <a:spcPct val="50000"/>
              </a:spcBef>
            </a:pPr>
            <a:r>
              <a:rPr lang="tr-TR" altLang="zh-CN"/>
              <a:t>If </a:t>
            </a:r>
            <a:r>
              <a:rPr lang="tr-TR" altLang="zh-CN">
                <a:sym typeface="Symbol" panose="05050102010706020507" pitchFamily="18" charset="2"/>
              </a:rPr>
              <a:t>&gt;2, SOR method diverges</a:t>
            </a:r>
          </a:p>
          <a:p>
            <a:pPr>
              <a:lnSpc>
                <a:spcPct val="120000"/>
              </a:lnSpc>
              <a:spcBef>
                <a:spcPct val="50000"/>
              </a:spcBef>
            </a:pPr>
            <a:r>
              <a:rPr lang="tr-TR" altLang="zh-CN"/>
              <a:t>If 0&lt;</a:t>
            </a:r>
            <a:r>
              <a:rPr lang="tr-TR" altLang="zh-CN">
                <a:sym typeface="Symbol" panose="05050102010706020507" pitchFamily="18" charset="2"/>
              </a:rPr>
              <a:t>&lt;1, SOR method converges but the convergence rate is slower (</a:t>
            </a:r>
            <a:r>
              <a:rPr lang="en-US" altLang="zh-CN">
                <a:ea typeface="宋体" panose="02010600030101010101" pitchFamily="2" charset="-122"/>
                <a:sym typeface="Symbol" panose="05050102010706020507" pitchFamily="18" charset="2"/>
              </a:rPr>
              <a:t>deceleration</a:t>
            </a:r>
            <a:r>
              <a:rPr lang="tr-TR" altLang="zh-CN">
                <a:sym typeface="Symbol" panose="05050102010706020507" pitchFamily="18" charset="2"/>
              </a:rPr>
              <a:t>) than the Gauss-Seidel method.</a:t>
            </a:r>
            <a:endParaRPr lang="en-US" altLang="zh-CN">
              <a:ea typeface="宋体" panose="02010600030101010101" pitchFamily="2" charset="-122"/>
              <a:sym typeface="Symbol" panose="05050102010706020507" pitchFamily="18" charset="2"/>
            </a:endParaRPr>
          </a:p>
        </p:txBody>
      </p:sp>
    </p:spTree>
    <p:extLst>
      <p:ext uri="{BB962C8B-B14F-4D97-AF65-F5344CB8AC3E}">
        <p14:creationId xmlns:p14="http://schemas.microsoft.com/office/powerpoint/2010/main" val="32130427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 calcmode="lin" valueType="num">
                                      <p:cBhvr additive="base">
                                        <p:cTn id="7" dur="500" fill="hold"/>
                                        <p:tgtEl>
                                          <p:spTgt spid="952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52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5235">
                                            <p:txEl>
                                              <p:pRg st="1" end="1"/>
                                            </p:txEl>
                                          </p:spTgt>
                                        </p:tgtEl>
                                        <p:attrNameLst>
                                          <p:attrName>style.visibility</p:attrName>
                                        </p:attrNameLst>
                                      </p:cBhvr>
                                      <p:to>
                                        <p:strVal val="visible"/>
                                      </p:to>
                                    </p:set>
                                    <p:anim calcmode="lin" valueType="num">
                                      <p:cBhvr additive="base">
                                        <p:cTn id="13" dur="500" fill="hold"/>
                                        <p:tgtEl>
                                          <p:spTgt spid="952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52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5235">
                                            <p:txEl>
                                              <p:pRg st="2" end="2"/>
                                            </p:txEl>
                                          </p:spTgt>
                                        </p:tgtEl>
                                        <p:attrNameLst>
                                          <p:attrName>style.visibility</p:attrName>
                                        </p:attrNameLst>
                                      </p:cBhvr>
                                      <p:to>
                                        <p:strVal val="visible"/>
                                      </p:to>
                                    </p:set>
                                    <p:anim calcmode="lin" valueType="num">
                                      <p:cBhvr additive="base">
                                        <p:cTn id="19" dur="500" fill="hold"/>
                                        <p:tgtEl>
                                          <p:spTgt spid="9523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523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203848" y="183890"/>
            <a:ext cx="1669816" cy="584775"/>
          </a:xfrm>
          <a:prstGeom prst="rect">
            <a:avLst/>
          </a:prstGeom>
        </p:spPr>
        <p:txBody>
          <a:bodyPr wrap="none">
            <a:spAutoFit/>
          </a:bodyPr>
          <a:lstStyle/>
          <a:p>
            <a:r>
              <a:rPr lang="en-US" altLang="zh-CN" sz="3200" b="1" dirty="0">
                <a:latin typeface="Cambria Math" panose="02040503050406030204" pitchFamily="18" charset="0"/>
                <a:ea typeface="Cambria Math" panose="02040503050406030204" pitchFamily="18" charset="0"/>
              </a:rPr>
              <a:t>Example</a:t>
            </a:r>
            <a:endParaRPr lang="zh-CN" altLang="en-US" sz="3200"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 name="Rectangle 1"/>
              <p:cNvSpPr>
                <a:spLocks noChangeArrowheads="1"/>
              </p:cNvSpPr>
              <p:nvPr/>
            </p:nvSpPr>
            <p:spPr bwMode="auto">
              <a:xfrm>
                <a:off x="75492" y="1161080"/>
                <a:ext cx="9068508" cy="147732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S</a:t>
                </a:r>
                <a:r>
                  <a:rPr kumimoji="0" lang="zh-CN"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olve Poisson's equation with a charge</a:t>
                </a:r>
                <a14:m>
                  <m:oMath xmlns:m="http://schemas.openxmlformats.org/officeDocument/2006/math">
                    <m:r>
                      <a:rPr kumimoji="0" lang="zh-CN" altLang="zh-CN" sz="2400" b="0" i="1" u="none" strike="noStrike" cap="none" normalizeH="0" baseline="0" dirty="0" smtClean="0">
                        <a:ln>
                          <a:noFill/>
                        </a:ln>
                        <a:solidFill>
                          <a:schemeClr val="tx1"/>
                        </a:solidFill>
                        <a:effectLst/>
                        <a:latin typeface="Cambria Math"/>
                        <a:ea typeface="宋体" charset="-122"/>
                        <a:cs typeface="宋体" charset="-122"/>
                      </a:rPr>
                      <m:t> </m:t>
                    </m:r>
                    <m:r>
                      <a:rPr kumimoji="0" lang="en-US" altLang="zh-CN" sz="2400" b="0" i="1" u="none" strike="noStrike" cap="none" normalizeH="0" baseline="0" dirty="0" smtClean="0">
                        <a:ln>
                          <a:noFill/>
                        </a:ln>
                        <a:solidFill>
                          <a:schemeClr val="tx1"/>
                        </a:solidFill>
                        <a:effectLst/>
                        <a:latin typeface="Cambria Math"/>
                        <a:ea typeface="宋体" charset="-122"/>
                        <a:cs typeface="宋体" charset="-122"/>
                      </a:rPr>
                      <m:t>𝑞</m:t>
                    </m:r>
                    <m:r>
                      <a:rPr kumimoji="0" lang="zh-CN" altLang="zh-CN" sz="2400" b="0" i="1" u="none" strike="noStrike" cap="none" normalizeH="0" baseline="0" dirty="0" smtClean="0">
                        <a:ln>
                          <a:noFill/>
                        </a:ln>
                        <a:solidFill>
                          <a:schemeClr val="tx1"/>
                        </a:solidFill>
                        <a:effectLst/>
                        <a:latin typeface="Cambria Math"/>
                        <a:ea typeface="宋体" charset="-122"/>
                        <a:cs typeface="宋体" charset="-122"/>
                      </a:rPr>
                      <m:t>  </m:t>
                    </m:r>
                  </m:oMath>
                </a14:m>
                <a:r>
                  <a:rPr kumimoji="0" lang="zh-CN"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placed at the center of the </a:t>
                </a:r>
                <a:endParaRPr kumimoji="0" lang="en-US"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square region, and with boundary conditions </a:t>
                </a:r>
                <a14:m>
                  <m:oMath xmlns:m="http://schemas.openxmlformats.org/officeDocument/2006/math">
                    <m:r>
                      <a:rPr kumimoji="0" lang="en-US" altLang="zh-CN" sz="2400" b="0" i="1" u="none" strike="noStrike" cap="none" normalizeH="0" baseline="0" dirty="0" smtClean="0">
                        <a:ln>
                          <a:noFill/>
                        </a:ln>
                        <a:solidFill>
                          <a:schemeClr val="tx1"/>
                        </a:solidFill>
                        <a:effectLst/>
                        <a:latin typeface="Cambria Math"/>
                        <a:ea typeface="宋体" charset="-122"/>
                        <a:cs typeface="宋体" charset="-122"/>
                      </a:rPr>
                      <m:t>𝑉</m:t>
                    </m:r>
                    <m:r>
                      <a:rPr kumimoji="0" lang="en-US" altLang="zh-CN" sz="2400" b="0" i="1" u="none" strike="noStrike" cap="none" normalizeH="0" baseline="0" dirty="0" smtClean="0">
                        <a:ln>
                          <a:noFill/>
                        </a:ln>
                        <a:solidFill>
                          <a:schemeClr val="tx1"/>
                        </a:solidFill>
                        <a:effectLst/>
                        <a:latin typeface="Cambria Math"/>
                        <a:ea typeface="宋体" charset="-122"/>
                        <a:cs typeface="宋体" charset="-122"/>
                      </a:rPr>
                      <m:t>=0</m:t>
                    </m:r>
                  </m:oMath>
                </a14:m>
                <a:r>
                  <a:rPr kumimoji="0" lang="zh-CN"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 on the sides of </a:t>
                </a:r>
                <a:endParaRPr kumimoji="0" lang="en-US"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Cambria Math" panose="02040503050406030204" pitchFamily="18" charset="0"/>
                    <a:ea typeface="宋体" charset="-122"/>
                    <a:cs typeface="宋体" charset="-122"/>
                  </a:rPr>
                  <a:t>the square.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charset="0"/>
                  <a:ea typeface="宋体" charset="-122"/>
                  <a:cs typeface="宋体" charset="-122"/>
                </a:endParaRPr>
              </a:p>
            </p:txBody>
          </p:sp>
        </mc:Choice>
        <mc:Fallback xmlns="">
          <p:sp>
            <p:nvSpPr>
              <p:cNvPr id="4" name="Rectangle 1"/>
              <p:cNvSpPr>
                <a:spLocks noRot="1" noChangeAspect="1" noMove="1" noResize="1" noEditPoints="1" noAdjustHandles="1" noChangeArrowheads="1" noChangeShapeType="1" noTextEdit="1"/>
              </p:cNvSpPr>
              <p:nvPr/>
            </p:nvSpPr>
            <p:spPr bwMode="auto">
              <a:xfrm>
                <a:off x="75492" y="1161080"/>
                <a:ext cx="9068508" cy="1477328"/>
              </a:xfrm>
              <a:prstGeom prst="rect">
                <a:avLst/>
              </a:prstGeom>
              <a:blipFill>
                <a:blip r:embed="rId2"/>
                <a:stretch>
                  <a:fillRect l="-1008" t="-2469" r="-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7" name="TextBox 6"/>
          <p:cNvSpPr txBox="1"/>
          <p:nvPr/>
        </p:nvSpPr>
        <p:spPr>
          <a:xfrm>
            <a:off x="5220072" y="2148825"/>
            <a:ext cx="1512168" cy="400110"/>
          </a:xfrm>
          <a:prstGeom prst="rect">
            <a:avLst/>
          </a:prstGeom>
          <a:noFill/>
          <a:ln>
            <a:solidFill>
              <a:srgbClr val="C00000"/>
            </a:solidFill>
          </a:ln>
        </p:spPr>
        <p:txBody>
          <a:bodyPr wrap="square" rtlCol="0">
            <a:spAutoFit/>
          </a:bodyPr>
          <a:lstStyle/>
          <a:p>
            <a:r>
              <a:rPr lang="en-US" altLang="zh-CN" sz="2000" dirty="0">
                <a:solidFill>
                  <a:srgbClr val="FF0000"/>
                </a:solidFill>
                <a:latin typeface="Cambria Math" panose="02040503050406030204" pitchFamily="18" charset="0"/>
                <a:ea typeface="Cambria Math" panose="02040503050406030204" pitchFamily="18" charset="0"/>
                <a:hlinkClick r:id="rId3" action="ppaction://hlinkfile"/>
              </a:rPr>
              <a:t>possion.cpp</a:t>
            </a:r>
            <a:endParaRPr lang="zh-CN" altLang="en-US" sz="2000" dirty="0">
              <a:solidFill>
                <a:srgbClr val="FF0000"/>
              </a:solidFill>
              <a:latin typeface="Cambria Math" panose="02040503050406030204" pitchFamily="18" charset="0"/>
              <a:ea typeface="Cambria Math" panose="02040503050406030204" pitchFamily="18" charset="0"/>
            </a:endParaRPr>
          </a:p>
        </p:txBody>
      </p:sp>
      <p:pic>
        <p:nvPicPr>
          <p:cNvPr id="16389" name="Picture 5" descr="http://www.physics.buffalo.edu/phy410-505/topic6/img/poiss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48880"/>
            <a:ext cx="5349166" cy="3744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www.physics.buffalo.edu/phy410-505/topic6/img/red-black-latt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6328" y="2792338"/>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6593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0032" y="335944"/>
            <a:ext cx="8748464" cy="1800200"/>
          </a:xfrm>
        </p:spPr>
        <p:txBody>
          <a:bodyPr>
            <a:normAutofit/>
          </a:bodyPr>
          <a:lstStyle/>
          <a:p>
            <a:pPr algn="l"/>
            <a:r>
              <a:rPr lang="en-US" altLang="zh-CN" sz="3600" dirty="0"/>
              <a:t>Question: How to solve Poisson equation with periodic boundary condition?</a:t>
            </a:r>
            <a:endParaRPr lang="zh-CN" altLang="en-US" sz="3600" dirty="0"/>
          </a:p>
        </p:txBody>
      </p:sp>
      <p:pic>
        <p:nvPicPr>
          <p:cNvPr id="69634" name="Picture 2" descr="Periodic boundary condition in a capacitor ar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0" y="2171254"/>
            <a:ext cx="2809875" cy="16287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4"/>
          <p:cNvGraphicFramePr>
            <a:graphicFrameLocks noChangeAspect="1"/>
          </p:cNvGraphicFramePr>
          <p:nvPr>
            <p:extLst>
              <p:ext uri="{D42A27DB-BD31-4B8C-83A1-F6EECF244321}">
                <p14:modId xmlns:p14="http://schemas.microsoft.com/office/powerpoint/2010/main" val="2390294848"/>
              </p:ext>
            </p:extLst>
          </p:nvPr>
        </p:nvGraphicFramePr>
        <p:xfrm>
          <a:off x="2637556" y="4250265"/>
          <a:ext cx="3654425" cy="482600"/>
        </p:xfrm>
        <a:graphic>
          <a:graphicData uri="http://schemas.openxmlformats.org/presentationml/2006/ole">
            <mc:AlternateContent xmlns:mc="http://schemas.openxmlformats.org/markup-compatibility/2006">
              <mc:Choice xmlns:v="urn:schemas-microsoft-com:vml" Requires="v">
                <p:oleObj spid="_x0000_s69750" name="Equation" r:id="rId4" imgW="1930320" imgH="253800" progId="Equation.DSMT4">
                  <p:embed/>
                </p:oleObj>
              </mc:Choice>
              <mc:Fallback>
                <p:oleObj name="Equation" r:id="rId4" imgW="1930320" imgH="253800" progId="Equation.DSMT4">
                  <p:embed/>
                  <p:pic>
                    <p:nvPicPr>
                      <p:cNvPr id="25" name="Object 4"/>
                      <p:cNvPicPr>
                        <a:picLocks noChangeAspect="1" noChangeArrowheads="1"/>
                      </p:cNvPicPr>
                      <p:nvPr/>
                    </p:nvPicPr>
                    <p:blipFill>
                      <a:blip r:embed="rId5"/>
                      <a:srcRect/>
                      <a:stretch>
                        <a:fillRect/>
                      </a:stretch>
                    </p:blipFill>
                    <p:spPr bwMode="auto">
                      <a:xfrm>
                        <a:off x="2637556" y="4250265"/>
                        <a:ext cx="3654425" cy="4826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组合 5"/>
          <p:cNvGrpSpPr/>
          <p:nvPr/>
        </p:nvGrpSpPr>
        <p:grpSpPr>
          <a:xfrm>
            <a:off x="1554546" y="5183101"/>
            <a:ext cx="6059437" cy="828870"/>
            <a:chOff x="1554546" y="5183101"/>
            <a:chExt cx="6059437" cy="828870"/>
          </a:xfrm>
        </p:grpSpPr>
        <p:graphicFrame>
          <p:nvGraphicFramePr>
            <p:cNvPr id="5" name="Object 4"/>
            <p:cNvGraphicFramePr>
              <a:graphicFrameLocks noChangeAspect="1"/>
            </p:cNvGraphicFramePr>
            <p:nvPr>
              <p:extLst>
                <p:ext uri="{D42A27DB-BD31-4B8C-83A1-F6EECF244321}">
                  <p14:modId xmlns:p14="http://schemas.microsoft.com/office/powerpoint/2010/main" val="3570770521"/>
                </p:ext>
              </p:extLst>
            </p:nvPr>
          </p:nvGraphicFramePr>
          <p:xfrm>
            <a:off x="1554546" y="5442483"/>
            <a:ext cx="6059437" cy="569488"/>
          </p:xfrm>
          <a:graphic>
            <a:graphicData uri="http://schemas.openxmlformats.org/presentationml/2006/ole">
              <mc:AlternateContent xmlns:mc="http://schemas.openxmlformats.org/markup-compatibility/2006">
                <mc:Choice xmlns:v="urn:schemas-microsoft-com:vml" Requires="v">
                  <p:oleObj spid="_x0000_s69751" name="Equation" r:id="rId6" imgW="2577960" imgH="241200" progId="Equation.DSMT4">
                    <p:embed/>
                  </p:oleObj>
                </mc:Choice>
                <mc:Fallback>
                  <p:oleObj name="Equation" r:id="rId6" imgW="2577960" imgH="241200" progId="Equation.DSMT4">
                    <p:embed/>
                    <p:pic>
                      <p:nvPicPr>
                        <p:cNvPr id="4" name="Object 4"/>
                        <p:cNvPicPr>
                          <a:picLocks noChangeAspect="1" noChangeArrowheads="1"/>
                        </p:cNvPicPr>
                        <p:nvPr/>
                      </p:nvPicPr>
                      <p:blipFill>
                        <a:blip r:embed="rId7"/>
                        <a:srcRect/>
                        <a:stretch>
                          <a:fillRect/>
                        </a:stretch>
                      </p:blipFill>
                      <p:spPr bwMode="auto">
                        <a:xfrm>
                          <a:off x="1554546" y="5442483"/>
                          <a:ext cx="6059437" cy="569488"/>
                        </a:xfrm>
                        <a:prstGeom prst="rect">
                          <a:avLst/>
                        </a:prstGeom>
                        <a:noFill/>
                        <a:ln>
                          <a:noFill/>
                        </a:ln>
                        <a:effectLst/>
                      </p:spPr>
                    </p:pic>
                  </p:oleObj>
                </mc:Fallback>
              </mc:AlternateContent>
            </a:graphicData>
          </a:graphic>
        </p:graphicFrame>
        <p:sp>
          <p:nvSpPr>
            <p:cNvPr id="3" name="文本框 2"/>
            <p:cNvSpPr txBox="1"/>
            <p:nvPr/>
          </p:nvSpPr>
          <p:spPr>
            <a:xfrm>
              <a:off x="2490650" y="5183101"/>
              <a:ext cx="627095" cy="400110"/>
            </a:xfrm>
            <a:prstGeom prst="rect">
              <a:avLst/>
            </a:prstGeom>
            <a:noFill/>
          </p:spPr>
          <p:txBody>
            <a:bodyPr wrap="none" rtlCol="0">
              <a:spAutoFit/>
            </a:bodyPr>
            <a:lstStyle/>
            <a:p>
              <a:r>
                <a:rPr lang="en-US" altLang="zh-CN" sz="2000" dirty="0"/>
                <a:t>FFT</a:t>
              </a:r>
              <a:endParaRPr lang="zh-CN" altLang="en-US" sz="2000" dirty="0"/>
            </a:p>
          </p:txBody>
        </p:sp>
        <p:sp>
          <p:nvSpPr>
            <p:cNvPr id="7" name="文本框 6"/>
            <p:cNvSpPr txBox="1"/>
            <p:nvPr/>
          </p:nvSpPr>
          <p:spPr>
            <a:xfrm>
              <a:off x="5935954" y="5183101"/>
              <a:ext cx="712054" cy="400110"/>
            </a:xfrm>
            <a:prstGeom prst="rect">
              <a:avLst/>
            </a:prstGeom>
            <a:noFill/>
          </p:spPr>
          <p:txBody>
            <a:bodyPr wrap="none" rtlCol="0">
              <a:spAutoFit/>
            </a:bodyPr>
            <a:lstStyle/>
            <a:p>
              <a:r>
                <a:rPr lang="en-US" altLang="zh-CN" sz="2000" dirty="0"/>
                <a:t>IFFT</a:t>
              </a:r>
              <a:endParaRPr lang="zh-CN" altLang="en-US" sz="2000" dirty="0"/>
            </a:p>
          </p:txBody>
        </p:sp>
      </p:grpSp>
    </p:spTree>
    <p:extLst>
      <p:ext uri="{BB962C8B-B14F-4D97-AF65-F5344CB8AC3E}">
        <p14:creationId xmlns:p14="http://schemas.microsoft.com/office/powerpoint/2010/main" val="122672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xfrm>
            <a:off x="0" y="260350"/>
            <a:ext cx="8820150" cy="1143000"/>
          </a:xfrm>
        </p:spPr>
        <p:txBody>
          <a:bodyPr/>
          <a:lstStyle/>
          <a:p>
            <a:r>
              <a:rPr lang="en-GB" altLang="zh-CN" sz="3200" dirty="0"/>
              <a:t>The heat equation</a:t>
            </a:r>
            <a:endParaRPr lang="pl-PL" altLang="zh-CN" sz="3200" i="1" dirty="0"/>
          </a:p>
        </p:txBody>
      </p:sp>
      <p:sp>
        <p:nvSpPr>
          <p:cNvPr id="9219" name="Rectangle 3"/>
          <p:cNvSpPr>
            <a:spLocks noGrp="1" noChangeArrowheads="1"/>
          </p:cNvSpPr>
          <p:nvPr>
            <p:ph type="body" idx="1"/>
          </p:nvPr>
        </p:nvSpPr>
        <p:spPr>
          <a:xfrm>
            <a:off x="358775" y="4365104"/>
            <a:ext cx="8785225" cy="2305050"/>
          </a:xfrm>
        </p:spPr>
        <p:txBody>
          <a:bodyPr>
            <a:normAutofit/>
          </a:bodyPr>
          <a:lstStyle/>
          <a:p>
            <a:pPr>
              <a:buFontTx/>
              <a:buNone/>
            </a:pPr>
            <a:r>
              <a:rPr lang="en-GB" altLang="zh-CN" sz="2400" dirty="0"/>
              <a:t>Because equation has </a:t>
            </a:r>
            <a:r>
              <a:rPr lang="en-GB" altLang="zh-CN" sz="2400" i="1" dirty="0"/>
              <a:t>A= 1, B =C= 0</a:t>
            </a:r>
            <a:r>
              <a:rPr lang="en-GB" altLang="zh-CN" sz="2400" dirty="0"/>
              <a:t> therefore </a:t>
            </a:r>
            <a:r>
              <a:rPr lang="en-GB" altLang="zh-CN" sz="2400" i="1" dirty="0"/>
              <a:t>B</a:t>
            </a:r>
            <a:r>
              <a:rPr lang="en-GB" altLang="zh-CN" sz="2400" i="1" baseline="30000" dirty="0"/>
              <a:t>2</a:t>
            </a:r>
            <a:r>
              <a:rPr lang="en-GB" altLang="zh-CN" sz="2400" i="1" dirty="0"/>
              <a:t>-4AC = 0</a:t>
            </a:r>
            <a:r>
              <a:rPr lang="en-GB" altLang="zh-CN" sz="2400" dirty="0"/>
              <a:t> the equation is parabolic.</a:t>
            </a:r>
            <a:endParaRPr lang="pl-PL" altLang="zh-CN" sz="2400" dirty="0"/>
          </a:p>
          <a:p>
            <a:pPr>
              <a:buFontTx/>
              <a:buNone/>
            </a:pPr>
            <a:endParaRPr lang="en-GB" altLang="zh-CN" sz="1000" dirty="0"/>
          </a:p>
          <a:p>
            <a:pPr>
              <a:buFontTx/>
              <a:buNone/>
            </a:pPr>
            <a:r>
              <a:rPr lang="en-GB" altLang="zh-CN" sz="2400" dirty="0"/>
              <a:t>This equation occurs in the theory of heat flow (that is, heat transferred by conduction) in a rod or thin wire. </a:t>
            </a:r>
          </a:p>
          <a:p>
            <a:pPr>
              <a:buFontTx/>
              <a:buNone/>
            </a:pPr>
            <a:r>
              <a:rPr lang="en-GB" altLang="zh-CN" sz="2400" dirty="0"/>
              <a:t>Function </a:t>
            </a:r>
            <a:r>
              <a:rPr lang="en-GB" altLang="zh-CN" sz="2400" i="1" dirty="0"/>
              <a:t>u(x, t)</a:t>
            </a:r>
            <a:r>
              <a:rPr lang="en-US" altLang="zh-CN" sz="2400" dirty="0"/>
              <a:t>:</a:t>
            </a:r>
            <a:r>
              <a:rPr lang="en-GB" altLang="zh-CN" sz="2400" dirty="0"/>
              <a:t> temperature in the rod.</a:t>
            </a:r>
            <a:endParaRPr lang="pl-PL" altLang="zh-CN" dirty="0"/>
          </a:p>
        </p:txBody>
      </p:sp>
      <p:graphicFrame>
        <p:nvGraphicFramePr>
          <p:cNvPr id="7170" name="Object 4"/>
          <p:cNvGraphicFramePr>
            <a:graphicFrameLocks noChangeAspect="1"/>
          </p:cNvGraphicFramePr>
          <p:nvPr>
            <p:extLst>
              <p:ext uri="{D42A27DB-BD31-4B8C-83A1-F6EECF244321}">
                <p14:modId xmlns:p14="http://schemas.microsoft.com/office/powerpoint/2010/main" val="1720871967"/>
              </p:ext>
            </p:extLst>
          </p:nvPr>
        </p:nvGraphicFramePr>
        <p:xfrm>
          <a:off x="1289553" y="1419943"/>
          <a:ext cx="3201988" cy="1101725"/>
        </p:xfrm>
        <a:graphic>
          <a:graphicData uri="http://schemas.openxmlformats.org/presentationml/2006/ole">
            <mc:AlternateContent xmlns:mc="http://schemas.openxmlformats.org/markup-compatibility/2006">
              <mc:Choice xmlns:v="urn:schemas-microsoft-com:vml" Requires="v">
                <p:oleObj spid="_x0000_s8658" name="Equation" r:id="rId3" imgW="1460160" imgH="444240" progId="Equation.DSMT4">
                  <p:embed/>
                </p:oleObj>
              </mc:Choice>
              <mc:Fallback>
                <p:oleObj name="Equation" r:id="rId3" imgW="1460160" imgH="444240" progId="Equation.DSMT4">
                  <p:embed/>
                  <p:pic>
                    <p:nvPicPr>
                      <p:cNvPr id="7170" name="Object 4"/>
                      <p:cNvPicPr>
                        <a:picLocks noChangeAspect="1" noChangeArrowheads="1"/>
                      </p:cNvPicPr>
                      <p:nvPr/>
                    </p:nvPicPr>
                    <p:blipFill>
                      <a:blip r:embed="rId4"/>
                      <a:srcRect/>
                      <a:stretch>
                        <a:fillRect/>
                      </a:stretch>
                    </p:blipFill>
                    <p:spPr bwMode="auto">
                      <a:xfrm>
                        <a:off x="1289553" y="1419943"/>
                        <a:ext cx="3201988" cy="1101725"/>
                      </a:xfrm>
                      <a:prstGeom prst="rect">
                        <a:avLst/>
                      </a:prstGeom>
                      <a:solidFill>
                        <a:srgbClr val="FFFF99"/>
                      </a:solidFill>
                      <a:ln>
                        <a:noFill/>
                      </a:ln>
                      <a:effectLst/>
                    </p:spPr>
                  </p:pic>
                </p:oleObj>
              </mc:Fallback>
            </mc:AlternateContent>
          </a:graphicData>
        </a:graphic>
      </p:graphicFrame>
      <p:graphicFrame>
        <p:nvGraphicFramePr>
          <p:cNvPr id="7171" name="Object 5"/>
          <p:cNvGraphicFramePr>
            <a:graphicFrameLocks noChangeAspect="1"/>
          </p:cNvGraphicFramePr>
          <p:nvPr>
            <p:extLst>
              <p:ext uri="{D42A27DB-BD31-4B8C-83A1-F6EECF244321}">
                <p14:modId xmlns:p14="http://schemas.microsoft.com/office/powerpoint/2010/main" val="1946185793"/>
              </p:ext>
            </p:extLst>
          </p:nvPr>
        </p:nvGraphicFramePr>
        <p:xfrm>
          <a:off x="1547664" y="2924944"/>
          <a:ext cx="5944476" cy="928825"/>
        </p:xfrm>
        <a:graphic>
          <a:graphicData uri="http://schemas.openxmlformats.org/presentationml/2006/ole">
            <mc:AlternateContent xmlns:mc="http://schemas.openxmlformats.org/markup-compatibility/2006">
              <mc:Choice xmlns:v="urn:schemas-microsoft-com:vml" Requires="v">
                <p:oleObj spid="_x0000_s8659" name="Equation" r:id="rId5" imgW="2958840" imgH="469800" progId="Equation.3">
                  <p:embed/>
                </p:oleObj>
              </mc:Choice>
              <mc:Fallback>
                <p:oleObj name="Equation" r:id="rId5" imgW="2958840" imgH="469800" progId="Equation.3">
                  <p:embed/>
                  <p:pic>
                    <p:nvPicPr>
                      <p:cNvPr id="717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664" y="2924944"/>
                        <a:ext cx="5944476" cy="928825"/>
                      </a:xfrm>
                      <a:prstGeom prst="rect">
                        <a:avLst/>
                      </a:prstGeom>
                      <a:solidFill>
                        <a:srgbClr val="FFFF99"/>
                      </a:solidFill>
                      <a:ln>
                        <a:noFill/>
                      </a:ln>
                      <a:effectLst/>
                    </p:spPr>
                  </p:pic>
                </p:oleObj>
              </mc:Fallback>
            </mc:AlternateContent>
          </a:graphicData>
        </a:graphic>
      </p:graphicFrame>
      <p:sp>
        <p:nvSpPr>
          <p:cNvPr id="2" name="矩形 1"/>
          <p:cNvSpPr/>
          <p:nvPr/>
        </p:nvSpPr>
        <p:spPr>
          <a:xfrm>
            <a:off x="5220072" y="1463171"/>
            <a:ext cx="3062057" cy="954107"/>
          </a:xfrm>
          <a:prstGeom prst="rect">
            <a:avLst/>
          </a:prstGeom>
        </p:spPr>
        <p:txBody>
          <a:bodyPr wrap="none">
            <a:spAutoFit/>
          </a:bodyPr>
          <a:lstStyle/>
          <a:p>
            <a:r>
              <a:rPr lang="en-GB" altLang="zh-CN" dirty="0"/>
              <a:t>Also called the </a:t>
            </a:r>
          </a:p>
          <a:p>
            <a:r>
              <a:rPr lang="en-GB" altLang="zh-CN" b="1" dirty="0"/>
              <a:t>diffusion equation</a:t>
            </a:r>
            <a:r>
              <a:rPr lang="en-GB" altLang="zh-CN" dirty="0"/>
              <a:t> </a:t>
            </a:r>
            <a:endParaRPr lang="zh-CN" altLang="en-US" dirty="0"/>
          </a:p>
        </p:txBody>
      </p:sp>
    </p:spTree>
    <p:extLst>
      <p:ext uri="{BB962C8B-B14F-4D97-AF65-F5344CB8AC3E}">
        <p14:creationId xmlns:p14="http://schemas.microsoft.com/office/powerpoint/2010/main" val="6648857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
          <p:cNvGraphicFramePr>
            <a:graphicFrameLocks noChangeAspect="1"/>
          </p:cNvGraphicFramePr>
          <p:nvPr/>
        </p:nvGraphicFramePr>
        <p:xfrm>
          <a:off x="2627784" y="1412776"/>
          <a:ext cx="2933700" cy="434975"/>
        </p:xfrm>
        <a:graphic>
          <a:graphicData uri="http://schemas.openxmlformats.org/presentationml/2006/ole">
            <mc:AlternateContent xmlns:mc="http://schemas.openxmlformats.org/markup-compatibility/2006">
              <mc:Choice xmlns:v="urn:schemas-microsoft-com:vml" Requires="v">
                <p:oleObj spid="_x0000_s73773" name="Equation" r:id="rId3" imgW="1549080" imgH="228600" progId="Equation.DSMT4">
                  <p:embed/>
                </p:oleObj>
              </mc:Choice>
              <mc:Fallback>
                <p:oleObj name="Equation" r:id="rId3" imgW="1549080" imgH="228600" progId="Equation.DSMT4">
                  <p:embed/>
                  <p:pic>
                    <p:nvPicPr>
                      <p:cNvPr id="2" name="Object 4"/>
                      <p:cNvPicPr>
                        <a:picLocks noChangeAspect="1" noChangeArrowheads="1"/>
                      </p:cNvPicPr>
                      <p:nvPr/>
                    </p:nvPicPr>
                    <p:blipFill>
                      <a:blip r:embed="rId4"/>
                      <a:srcRect/>
                      <a:stretch>
                        <a:fillRect/>
                      </a:stretch>
                    </p:blipFill>
                    <p:spPr bwMode="auto">
                      <a:xfrm>
                        <a:off x="2627784" y="1412776"/>
                        <a:ext cx="2933700" cy="4349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矩形 2"/>
          <p:cNvSpPr/>
          <p:nvPr/>
        </p:nvSpPr>
        <p:spPr>
          <a:xfrm>
            <a:off x="323528" y="620688"/>
            <a:ext cx="8352928" cy="523220"/>
          </a:xfrm>
          <a:prstGeom prst="rect">
            <a:avLst/>
          </a:prstGeom>
        </p:spPr>
        <p:txBody>
          <a:bodyPr wrap="square">
            <a:spAutoFit/>
          </a:bodyPr>
          <a:lstStyle/>
          <a:p>
            <a:pPr algn="ctr"/>
            <a:r>
              <a:rPr lang="en-US" altLang="zh-CN" sz="2800" b="1" dirty="0">
                <a:latin typeface="Cambria Math" panose="02040503050406030204" pitchFamily="18" charset="0"/>
                <a:ea typeface="Cambria Math" panose="02040503050406030204" pitchFamily="18" charset="0"/>
              </a:rPr>
              <a:t>How to solve quasi-linear PDE?</a:t>
            </a:r>
            <a:endParaRPr lang="zh-CN" altLang="en-US" sz="2800" b="1" dirty="0">
              <a:latin typeface="Cambria Math" panose="02040503050406030204" pitchFamily="18" charset="0"/>
            </a:endParaRPr>
          </a:p>
        </p:txBody>
      </p:sp>
      <p:sp>
        <p:nvSpPr>
          <p:cNvPr id="4" name="矩形 3"/>
          <p:cNvSpPr/>
          <p:nvPr/>
        </p:nvSpPr>
        <p:spPr>
          <a:xfrm>
            <a:off x="323528" y="2492896"/>
            <a:ext cx="8352928" cy="523220"/>
          </a:xfrm>
          <a:prstGeom prst="rect">
            <a:avLst/>
          </a:prstGeom>
        </p:spPr>
        <p:txBody>
          <a:bodyPr wrap="square">
            <a:spAutoFit/>
          </a:bodyPr>
          <a:lstStyle/>
          <a:p>
            <a:pPr algn="ctr"/>
            <a:r>
              <a:rPr lang="en-US" altLang="zh-CN" b="1" dirty="0">
                <a:latin typeface="Cambria Math" panose="02040503050406030204" pitchFamily="18" charset="0"/>
                <a:ea typeface="Cambria Math" panose="02040503050406030204" pitchFamily="18" charset="0"/>
              </a:rPr>
              <a:t>Finite difference: solve nonlinear equations</a:t>
            </a:r>
            <a:endParaRPr lang="zh-CN" altLang="en-US" sz="2800" b="1" dirty="0">
              <a:latin typeface="Cambria Math" panose="02040503050406030204" pitchFamily="18" charset="0"/>
            </a:endParaRPr>
          </a:p>
        </p:txBody>
      </p:sp>
    </p:spTree>
    <p:extLst>
      <p:ext uri="{BB962C8B-B14F-4D97-AF65-F5344CB8AC3E}">
        <p14:creationId xmlns:p14="http://schemas.microsoft.com/office/powerpoint/2010/main" val="192506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2474424" y="476672"/>
            <a:ext cx="3610925" cy="584775"/>
          </a:xfrm>
          <a:prstGeom prst="rect">
            <a:avLst/>
          </a:prstGeom>
        </p:spPr>
        <p:txBody>
          <a:bodyPr wrap="none">
            <a:spAutoFit/>
          </a:bodyPr>
          <a:lstStyle/>
          <a:p>
            <a:r>
              <a:rPr lang="en-US" altLang="zh-CN" sz="3200" b="1" dirty="0">
                <a:latin typeface="Cambria Math" panose="02040503050406030204" pitchFamily="18" charset="0"/>
                <a:ea typeface="Cambria Math" panose="02040503050406030204" pitchFamily="18" charset="0"/>
              </a:rPr>
              <a:t>Parabolic Equations</a:t>
            </a:r>
            <a:endParaRPr lang="zh-CN" altLang="en-US" sz="3200" dirty="0">
              <a:latin typeface="Cambria Math" panose="02040503050406030204" pitchFamily="18" charset="0"/>
            </a:endParaRPr>
          </a:p>
        </p:txBody>
      </p:sp>
      <p:sp>
        <p:nvSpPr>
          <p:cNvPr id="25" name="矩形 24"/>
          <p:cNvSpPr/>
          <p:nvPr/>
        </p:nvSpPr>
        <p:spPr>
          <a:xfrm>
            <a:off x="101536" y="1628800"/>
            <a:ext cx="8712968" cy="1200329"/>
          </a:xfrm>
          <a:prstGeom prst="rect">
            <a:avLst/>
          </a:prstGeom>
        </p:spPr>
        <p:txBody>
          <a:bodyPr wrap="square">
            <a:spAutoFit/>
          </a:bodyPr>
          <a:lstStyle/>
          <a:p>
            <a:r>
              <a:rPr lang="en-US" altLang="zh-CN" sz="2400" dirty="0">
                <a:latin typeface="Cambria Math" panose="02040503050406030204" pitchFamily="18" charset="0"/>
                <a:ea typeface="Cambria Math" panose="02040503050406030204" pitchFamily="18" charset="0"/>
              </a:rPr>
              <a:t>Parabolic equations usually use a mixed set of conditions, namely an initial configuration combined with a boundary condition. As a concrete example, consider the diffusion equation,</a:t>
            </a:r>
            <a:endParaRPr lang="zh-CN" altLang="en-US" sz="2400"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101097" y="3918246"/>
                <a:ext cx="8937455" cy="461665"/>
              </a:xfrm>
              <a:prstGeom prst="rect">
                <a:avLst/>
              </a:prstGeom>
            </p:spPr>
            <p:txBody>
              <a:bodyPr wrap="square">
                <a:spAutoFit/>
              </a:bodyPr>
              <a:lstStyle/>
              <a:p>
                <a:r>
                  <a:rPr lang="en-US" altLang="zh-CN" sz="2400" dirty="0">
                    <a:latin typeface="Cambria Math" panose="02040503050406030204" pitchFamily="18" charset="0"/>
                    <a:ea typeface="Cambria Math" panose="02040503050406030204" pitchFamily="18" charset="0"/>
                  </a:rPr>
                  <a:t>with initial conditions, i.e., the conditions at </a:t>
                </a:r>
                <a14:m>
                  <m:oMath xmlns:m="http://schemas.openxmlformats.org/officeDocument/2006/math">
                    <m:r>
                      <a:rPr lang="en-US" altLang="zh-CN" sz="2400" i="1" dirty="0" smtClean="0">
                        <a:latin typeface="Cambria Math"/>
                        <a:ea typeface="Cambria Math" panose="02040503050406030204" pitchFamily="18" charset="0"/>
                      </a:rPr>
                      <m:t>𝑡</m:t>
                    </m:r>
                    <m:r>
                      <a:rPr lang="en-US" altLang="zh-CN" sz="2400" i="1" dirty="0" smtClean="0">
                        <a:latin typeface="Cambria Math"/>
                        <a:ea typeface="Cambria Math" panose="02040503050406030204" pitchFamily="18" charset="0"/>
                      </a:rPr>
                      <m:t>=0</m:t>
                    </m:r>
                  </m:oMath>
                </a14:m>
                <a:r>
                  <a:rPr lang="en-US" altLang="zh-CN" sz="2400" dirty="0">
                    <a:latin typeface="Cambria Math" panose="02040503050406030204" pitchFamily="18" charset="0"/>
                    <a:ea typeface="Cambria Math" panose="02040503050406030204" pitchFamily="18" charset="0"/>
                  </a:rPr>
                  <a:t>,</a:t>
                </a:r>
                <a:endParaRPr lang="zh-CN" altLang="en-US" sz="2400" dirty="0">
                  <a:latin typeface="Cambria Math" panose="020405030504060302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01097" y="3918246"/>
                <a:ext cx="8937455" cy="461665"/>
              </a:xfrm>
              <a:prstGeom prst="rect">
                <a:avLst/>
              </a:prstGeom>
              <a:blipFill rotWithShape="1">
                <a:blip r:embed="rId3"/>
                <a:stretch>
                  <a:fillRect l="-1091" t="-10667" b="-30667"/>
                </a:stretch>
              </a:blipFill>
            </p:spPr>
            <p:txBody>
              <a:bodyPr/>
              <a:lstStyle/>
              <a:p>
                <a:r>
                  <a:rPr lang="zh-CN" altLang="en-US">
                    <a:noFill/>
                  </a:rPr>
                  <a:t> </a:t>
                </a:r>
              </a:p>
            </p:txBody>
          </p:sp>
        </mc:Fallback>
      </mc:AlternateContent>
      <p:sp>
        <p:nvSpPr>
          <p:cNvPr id="5" name="矩形 4"/>
          <p:cNvSpPr/>
          <p:nvPr/>
        </p:nvSpPr>
        <p:spPr>
          <a:xfrm>
            <a:off x="101536" y="4988567"/>
            <a:ext cx="3976088" cy="461665"/>
          </a:xfrm>
          <a:prstGeom prst="rect">
            <a:avLst/>
          </a:prstGeom>
        </p:spPr>
        <p:txBody>
          <a:bodyPr wrap="none">
            <a:spAutoFit/>
          </a:bodyPr>
          <a:lstStyle/>
          <a:p>
            <a:r>
              <a:rPr lang="en-US" altLang="zh-CN" sz="2400" dirty="0">
                <a:latin typeface="Cambria Math" panose="02040503050406030204" pitchFamily="18" charset="0"/>
                <a:ea typeface="Cambria Math" panose="02040503050406030204" pitchFamily="18" charset="0"/>
              </a:rPr>
              <a:t>The boundary conditions are</a:t>
            </a:r>
            <a:endParaRPr lang="zh-CN" altLang="en-US" sz="2400" dirty="0">
              <a:latin typeface="Cambria Math" panose="02040503050406030204" pitchFamily="18"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5366" y="5150481"/>
            <a:ext cx="2538882" cy="47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5522" y="5630176"/>
            <a:ext cx="2588726" cy="463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组合 5"/>
          <p:cNvGrpSpPr/>
          <p:nvPr/>
        </p:nvGrpSpPr>
        <p:grpSpPr>
          <a:xfrm>
            <a:off x="3029057" y="4509118"/>
            <a:ext cx="3262896" cy="461665"/>
            <a:chOff x="3029057" y="4509118"/>
            <a:chExt cx="3262896" cy="461665"/>
          </a:xfrm>
        </p:grpSpPr>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9057" y="4509118"/>
              <a:ext cx="285792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8744" y="4614934"/>
              <a:ext cx="413209" cy="245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1800" y="2996952"/>
            <a:ext cx="2476847"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37188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55576" y="476672"/>
            <a:ext cx="4057521" cy="646331"/>
          </a:xfrm>
          <a:prstGeom prst="rect">
            <a:avLst/>
          </a:prstGeom>
        </p:spPr>
        <p:txBody>
          <a:bodyPr wrap="none">
            <a:spAutoFit/>
          </a:bodyPr>
          <a:lstStyle/>
          <a:p>
            <a:r>
              <a:rPr lang="en-US" altLang="zh-CN" sz="3600" dirty="0"/>
              <a:t>Initial value problem</a:t>
            </a:r>
          </a:p>
        </p:txBody>
      </p:sp>
      <p:sp>
        <p:nvSpPr>
          <p:cNvPr id="4" name="矩形 3"/>
          <p:cNvSpPr/>
          <p:nvPr/>
        </p:nvSpPr>
        <p:spPr>
          <a:xfrm>
            <a:off x="467544" y="1700808"/>
            <a:ext cx="7992888" cy="4745915"/>
          </a:xfrm>
          <a:prstGeom prst="rect">
            <a:avLst/>
          </a:prstGeom>
        </p:spPr>
        <p:txBody>
          <a:bodyPr wrap="square">
            <a:spAutoFit/>
          </a:bodyPr>
          <a:lstStyle/>
          <a:p>
            <a:pPr marL="457200" indent="-457200">
              <a:lnSpc>
                <a:spcPct val="90000"/>
              </a:lnSpc>
              <a:buFont typeface="Arial" panose="020B0604020202020204" pitchFamily="34" charset="0"/>
              <a:buChar char="•"/>
            </a:pPr>
            <a:r>
              <a:rPr lang="en-US" altLang="zh-CN" dirty="0"/>
              <a:t>Boundary values are usually specified on</a:t>
            </a:r>
            <a:br>
              <a:rPr lang="en-US" altLang="zh-CN" dirty="0"/>
            </a:br>
            <a:r>
              <a:rPr lang="en-US" altLang="zh-CN" dirty="0"/>
              <a:t>all boundaries of the computational domain.</a:t>
            </a:r>
          </a:p>
          <a:p>
            <a:pPr marL="457200" indent="-457200">
              <a:lnSpc>
                <a:spcPct val="90000"/>
              </a:lnSpc>
              <a:buFont typeface="Arial" panose="020B0604020202020204" pitchFamily="34" charset="0"/>
              <a:buChar char="•"/>
            </a:pPr>
            <a:r>
              <a:rPr lang="en-US" altLang="zh-CN" dirty="0"/>
              <a:t>Initial conditions are specified in the entire</a:t>
            </a:r>
            <a:br>
              <a:rPr lang="en-US" altLang="zh-CN" dirty="0"/>
            </a:br>
            <a:r>
              <a:rPr lang="en-US" altLang="zh-CN" dirty="0"/>
              <a:t>computational (spatial) domain, but only</a:t>
            </a:r>
            <a:br>
              <a:rPr lang="en-US" altLang="zh-CN" dirty="0"/>
            </a:br>
            <a:r>
              <a:rPr lang="en-US" altLang="zh-CN" dirty="0"/>
              <a:t>for the initial time t=0.</a:t>
            </a:r>
          </a:p>
          <a:p>
            <a:pPr marL="457200" indent="-457200">
              <a:lnSpc>
                <a:spcPct val="90000"/>
              </a:lnSpc>
              <a:buFont typeface="Arial" panose="020B0604020202020204" pitchFamily="34" charset="0"/>
              <a:buChar char="•"/>
            </a:pPr>
            <a:endParaRPr lang="en-US" altLang="zh-CN" dirty="0"/>
          </a:p>
          <a:p>
            <a:pPr marL="457200" indent="-457200">
              <a:lnSpc>
                <a:spcPct val="90000"/>
              </a:lnSpc>
              <a:buFont typeface="Arial" panose="020B0604020202020204" pitchFamily="34" charset="0"/>
              <a:buChar char="•"/>
            </a:pPr>
            <a:r>
              <a:rPr lang="en-US" altLang="zh-CN" dirty="0"/>
              <a:t>Initial conditions as a Cauchy problem:</a:t>
            </a:r>
            <a:br>
              <a:rPr lang="en-US" altLang="zh-CN" dirty="0"/>
            </a:br>
            <a:r>
              <a:rPr lang="en-US" altLang="zh-CN" dirty="0"/>
              <a:t>-Specify initial distribution u(</a:t>
            </a:r>
            <a:r>
              <a:rPr lang="en-US" altLang="zh-CN" dirty="0" err="1"/>
              <a:t>x,y</a:t>
            </a:r>
            <a:r>
              <a:rPr lang="en-US" altLang="zh-CN" dirty="0"/>
              <a:t>,...,t=0)</a:t>
            </a:r>
            <a:br>
              <a:rPr lang="en-US" altLang="zh-CN" dirty="0"/>
            </a:br>
            <a:r>
              <a:rPr lang="en-US" altLang="zh-CN" dirty="0"/>
              <a:t> [for parabolic problems like the Heat equation]</a:t>
            </a:r>
            <a:br>
              <a:rPr lang="en-US" altLang="zh-CN" dirty="0"/>
            </a:br>
            <a:br>
              <a:rPr lang="en-US" altLang="zh-CN" dirty="0"/>
            </a:br>
            <a:r>
              <a:rPr lang="en-US" altLang="zh-CN" dirty="0"/>
              <a:t>- Specify u and du/</a:t>
            </a:r>
            <a:r>
              <a:rPr lang="en-US" altLang="zh-CN" dirty="0" err="1"/>
              <a:t>dt</a:t>
            </a:r>
            <a:r>
              <a:rPr lang="en-US" altLang="zh-CN" dirty="0"/>
              <a:t> for t=0</a:t>
            </a:r>
            <a:br>
              <a:rPr lang="en-US" altLang="zh-CN" dirty="0"/>
            </a:br>
            <a:r>
              <a:rPr lang="en-US" altLang="zh-CN" dirty="0"/>
              <a:t> [for hyperbolic problems like wave equation] </a:t>
            </a:r>
          </a:p>
        </p:txBody>
      </p:sp>
    </p:spTree>
    <p:extLst>
      <p:ext uri="{BB962C8B-B14F-4D97-AF65-F5344CB8AC3E}">
        <p14:creationId xmlns:p14="http://schemas.microsoft.com/office/powerpoint/2010/main" val="1331644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55576" y="476672"/>
            <a:ext cx="4057521" cy="646331"/>
          </a:xfrm>
          <a:prstGeom prst="rect">
            <a:avLst/>
          </a:prstGeom>
        </p:spPr>
        <p:txBody>
          <a:bodyPr wrap="none">
            <a:spAutoFit/>
          </a:bodyPr>
          <a:lstStyle/>
          <a:p>
            <a:r>
              <a:rPr lang="en-US" altLang="zh-CN" sz="3600" dirty="0"/>
              <a:t>Initial value problem</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51520" y="1628800"/>
            <a:ext cx="8630194" cy="4567907"/>
          </a:xfrm>
          <a:prstGeom prst="rect">
            <a:avLst/>
          </a:prstGeom>
          <a:noFill/>
          <a:ln/>
        </p:spPr>
      </p:pic>
      <p:sp>
        <p:nvSpPr>
          <p:cNvPr id="2" name="文本框 1"/>
          <p:cNvSpPr txBox="1"/>
          <p:nvPr/>
        </p:nvSpPr>
        <p:spPr>
          <a:xfrm>
            <a:off x="1763688" y="2708920"/>
            <a:ext cx="324128" cy="584775"/>
          </a:xfrm>
          <a:prstGeom prst="rect">
            <a:avLst/>
          </a:prstGeom>
          <a:noFill/>
        </p:spPr>
        <p:txBody>
          <a:bodyPr wrap="none" rtlCol="0">
            <a:spAutoFit/>
          </a:bodyPr>
          <a:lstStyle/>
          <a:p>
            <a:r>
              <a:rPr lang="en-US" altLang="zh-CN" sz="3200" dirty="0">
                <a:latin typeface="Cambria Math" panose="02040503050406030204" pitchFamily="18" charset="0"/>
                <a:ea typeface="Cambria Math" panose="02040503050406030204" pitchFamily="18" charset="0"/>
              </a:rPr>
              <a:t>t</a:t>
            </a:r>
            <a:endParaRPr lang="zh-CN" altLang="en-US" sz="3200" dirty="0">
              <a:latin typeface="Cambria Math" panose="02040503050406030204" pitchFamily="18" charset="0"/>
              <a:ea typeface="Cambria Math" panose="02040503050406030204" pitchFamily="18" charset="0"/>
            </a:endParaRPr>
          </a:p>
        </p:txBody>
      </p:sp>
      <p:sp>
        <p:nvSpPr>
          <p:cNvPr id="6" name="文本框 5"/>
          <p:cNvSpPr txBox="1"/>
          <p:nvPr/>
        </p:nvSpPr>
        <p:spPr>
          <a:xfrm>
            <a:off x="1496788" y="4653136"/>
            <a:ext cx="857927" cy="584775"/>
          </a:xfrm>
          <a:prstGeom prst="rect">
            <a:avLst/>
          </a:prstGeom>
          <a:noFill/>
        </p:spPr>
        <p:txBody>
          <a:bodyPr wrap="none" rtlCol="0">
            <a:spAutoFit/>
          </a:bodyPr>
          <a:lstStyle/>
          <a:p>
            <a:r>
              <a:rPr lang="en-US" altLang="zh-CN" sz="3200" dirty="0">
                <a:latin typeface="Cambria Math" panose="02040503050406030204" pitchFamily="18" charset="0"/>
                <a:ea typeface="Cambria Math" panose="02040503050406030204" pitchFamily="18" charset="0"/>
              </a:rPr>
              <a:t>t=0</a:t>
            </a:r>
            <a:endParaRPr lang="zh-CN" altLang="en-US" sz="3200" baseline="-25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815881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99792" y="548680"/>
            <a:ext cx="2903359" cy="584775"/>
          </a:xfrm>
          <a:prstGeom prst="rect">
            <a:avLst/>
          </a:prstGeom>
        </p:spPr>
        <p:txBody>
          <a:bodyPr wrap="none">
            <a:spAutoFit/>
          </a:bodyPr>
          <a:lstStyle/>
          <a:p>
            <a:r>
              <a:rPr lang="en-US" altLang="zh-CN" sz="3200" b="1" dirty="0">
                <a:latin typeface="Cambria Math" panose="02040503050406030204" pitchFamily="18" charset="0"/>
                <a:ea typeface="Cambria Math" panose="02040503050406030204" pitchFamily="18" charset="0"/>
              </a:rPr>
              <a:t>Explicit Scheme</a:t>
            </a:r>
            <a:endParaRPr lang="zh-CN" altLang="en-US" sz="3200"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1340" y="1700808"/>
                <a:ext cx="9122660" cy="830997"/>
              </a:xfrm>
              <a:prstGeom prst="rect">
                <a:avLst/>
              </a:prstGeom>
            </p:spPr>
            <p:txBody>
              <a:bodyPr wrap="square">
                <a:spAutoFit/>
              </a:bodyPr>
              <a:lstStyle/>
              <a:p>
                <a:r>
                  <a:rPr lang="en-US" altLang="zh-CN" sz="2400" dirty="0">
                    <a:latin typeface="Cambria Math" panose="02040503050406030204" pitchFamily="18" charset="0"/>
                    <a:ea typeface="Cambria Math" panose="02040503050406030204" pitchFamily="18" charset="0"/>
                  </a:rPr>
                  <a:t>Introduce different step lengths for the space-variable </a:t>
                </a:r>
                <a14:m>
                  <m:oMath xmlns:m="http://schemas.openxmlformats.org/officeDocument/2006/math">
                    <m:r>
                      <a:rPr lang="en-US" altLang="zh-CN" sz="2400" i="1" dirty="0" smtClean="0">
                        <a:latin typeface="Cambria Math"/>
                        <a:ea typeface="Cambria Math" panose="02040503050406030204" pitchFamily="18" charset="0"/>
                      </a:rPr>
                      <m:t>𝑥</m:t>
                    </m:r>
                  </m:oMath>
                </a14:m>
                <a:r>
                  <a:rPr lang="en-US" altLang="zh-CN" sz="2400" dirty="0">
                    <a:latin typeface="Cambria Math" panose="02040503050406030204" pitchFamily="18" charset="0"/>
                    <a:ea typeface="Cambria Math" panose="02040503050406030204" pitchFamily="18" charset="0"/>
                  </a:rPr>
                  <a:t> and time </a:t>
                </a:r>
                <a14:m>
                  <m:oMath xmlns:m="http://schemas.openxmlformats.org/officeDocument/2006/math">
                    <m:r>
                      <a:rPr lang="en-US" altLang="zh-CN" sz="2400" i="1" dirty="0" smtClean="0">
                        <a:latin typeface="Cambria Math"/>
                        <a:ea typeface="Cambria Math" panose="02040503050406030204" pitchFamily="18" charset="0"/>
                      </a:rPr>
                      <m:t>𝑡</m:t>
                    </m:r>
                  </m:oMath>
                </a14:m>
                <a:r>
                  <a:rPr lang="en-US" altLang="zh-CN" sz="2400" dirty="0">
                    <a:latin typeface="Cambria Math" panose="02040503050406030204" pitchFamily="18" charset="0"/>
                    <a:ea typeface="Cambria Math" panose="02040503050406030204" pitchFamily="18" charset="0"/>
                  </a:rPr>
                  <a:t> through the step length </a:t>
                </a:r>
                <a14:m>
                  <m:oMath xmlns:m="http://schemas.openxmlformats.org/officeDocument/2006/math">
                    <m:r>
                      <a:rPr lang="en-US" altLang="zh-CN" sz="2400" i="1" smtClean="0">
                        <a:latin typeface="Cambria Math"/>
                        <a:ea typeface="Cambria Math"/>
                      </a:rPr>
                      <m:t>∆</m:t>
                    </m:r>
                    <m:r>
                      <a:rPr lang="en-US" altLang="zh-CN" sz="2400" b="0" i="1" smtClean="0">
                        <a:latin typeface="Cambria Math"/>
                        <a:ea typeface="Cambria Math"/>
                      </a:rPr>
                      <m:t>𝑥</m:t>
                    </m:r>
                  </m:oMath>
                </a14:m>
                <a:r>
                  <a:rPr lang="en-US" altLang="zh-CN" sz="2400" dirty="0">
                    <a:latin typeface="Cambria Math" panose="02040503050406030204" pitchFamily="18" charset="0"/>
                    <a:ea typeface="Cambria Math" panose="02040503050406030204" pitchFamily="18" charset="0"/>
                  </a:rPr>
                  <a:t> for </a:t>
                </a:r>
                <a14:m>
                  <m:oMath xmlns:m="http://schemas.openxmlformats.org/officeDocument/2006/math">
                    <m:r>
                      <a:rPr lang="en-US" altLang="zh-CN" sz="2400" i="1" dirty="0" smtClean="0">
                        <a:latin typeface="Cambria Math"/>
                        <a:ea typeface="Cambria Math" panose="02040503050406030204" pitchFamily="18" charset="0"/>
                      </a:rPr>
                      <m:t>𝑥</m:t>
                    </m:r>
                  </m:oMath>
                </a14:m>
                <a:r>
                  <a:rPr lang="zh-CN" altLang="en-US" sz="2400" dirty="0">
                    <a:latin typeface="Cambria Math" panose="02040503050406030204" pitchFamily="18" charset="0"/>
                  </a:rPr>
                  <a:t> </a:t>
                </a:r>
                <a:r>
                  <a:rPr lang="en-US" altLang="zh-CN" sz="2400" dirty="0">
                    <a:latin typeface="Cambria Math" panose="02040503050406030204" pitchFamily="18" charset="0"/>
                  </a:rPr>
                  <a:t>and time step length </a:t>
                </a:r>
                <a14:m>
                  <m:oMath xmlns:m="http://schemas.openxmlformats.org/officeDocument/2006/math">
                    <m:r>
                      <a:rPr lang="en-US" altLang="zh-CN" sz="2400" i="1" smtClean="0">
                        <a:latin typeface="Cambria Math"/>
                        <a:ea typeface="Cambria Math"/>
                      </a:rPr>
                      <m:t>∆</m:t>
                    </m:r>
                    <m:r>
                      <a:rPr lang="en-US" altLang="zh-CN" sz="2400" b="0" i="1" smtClean="0">
                        <a:latin typeface="Cambria Math"/>
                        <a:ea typeface="Cambria Math"/>
                      </a:rPr>
                      <m:t>𝑡</m:t>
                    </m:r>
                  </m:oMath>
                </a14:m>
                <a:r>
                  <a:rPr lang="zh-CN" altLang="en-US" sz="2400" dirty="0">
                    <a:latin typeface="Cambria Math" panose="02040503050406030204" pitchFamily="18" charset="0"/>
                  </a:rPr>
                  <a:t> </a:t>
                </a:r>
              </a:p>
            </p:txBody>
          </p:sp>
        </mc:Choice>
        <mc:Fallback xmlns="">
          <p:sp>
            <p:nvSpPr>
              <p:cNvPr id="4" name="矩形 3"/>
              <p:cNvSpPr>
                <a:spLocks noRot="1" noChangeAspect="1" noMove="1" noResize="1" noEditPoints="1" noAdjustHandles="1" noChangeArrowheads="1" noChangeShapeType="1" noTextEdit="1"/>
              </p:cNvSpPr>
              <p:nvPr/>
            </p:nvSpPr>
            <p:spPr>
              <a:xfrm>
                <a:off x="21340" y="1700808"/>
                <a:ext cx="9122660" cy="830997"/>
              </a:xfrm>
              <a:prstGeom prst="rect">
                <a:avLst/>
              </a:prstGeom>
              <a:blipFill rotWithShape="1">
                <a:blip r:embed="rId2"/>
                <a:stretch>
                  <a:fillRect l="-1070" t="-5882"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6254" y="2636912"/>
                <a:ext cx="9010241" cy="461665"/>
              </a:xfrm>
              <a:prstGeom prst="rect">
                <a:avLst/>
              </a:prstGeom>
            </p:spPr>
            <p:txBody>
              <a:bodyPr wrap="square">
                <a:spAutoFit/>
              </a:bodyPr>
              <a:lstStyle/>
              <a:p>
                <a:r>
                  <a:rPr lang="en-US" altLang="zh-CN" sz="2400" dirty="0">
                    <a:latin typeface="Cambria Math" panose="02040503050406030204" pitchFamily="18" charset="0"/>
                    <a:ea typeface="Cambria Math" panose="02040503050406030204" pitchFamily="18" charset="0"/>
                  </a:rPr>
                  <a:t>The position after </a:t>
                </a:r>
                <a14:m>
                  <m:oMath xmlns:m="http://schemas.openxmlformats.org/officeDocument/2006/math">
                    <m:r>
                      <a:rPr lang="en-US" altLang="zh-CN" sz="2400" i="1" dirty="0" smtClean="0">
                        <a:latin typeface="Cambria Math"/>
                        <a:ea typeface="Cambria Math" panose="02040503050406030204" pitchFamily="18" charset="0"/>
                      </a:rPr>
                      <m:t>𝑖</m:t>
                    </m:r>
                  </m:oMath>
                </a14:m>
                <a:r>
                  <a:rPr lang="en-US" altLang="zh-CN" sz="2400" dirty="0">
                    <a:latin typeface="Cambria Math" panose="02040503050406030204" pitchFamily="18" charset="0"/>
                    <a:ea typeface="Cambria Math" panose="02040503050406030204" pitchFamily="18" charset="0"/>
                  </a:rPr>
                  <a:t> steps and time at time-step </a:t>
                </a:r>
                <a14:m>
                  <m:oMath xmlns:m="http://schemas.openxmlformats.org/officeDocument/2006/math">
                    <m:r>
                      <a:rPr lang="en-US" altLang="zh-CN" sz="2400" i="1" dirty="0" smtClean="0">
                        <a:latin typeface="Cambria Math"/>
                        <a:ea typeface="Cambria Math" panose="02040503050406030204" pitchFamily="18" charset="0"/>
                      </a:rPr>
                      <m:t>𝑗</m:t>
                    </m:r>
                  </m:oMath>
                </a14:m>
                <a:r>
                  <a:rPr lang="en-US" altLang="zh-CN" sz="2400" dirty="0">
                    <a:latin typeface="Cambria Math" panose="02040503050406030204" pitchFamily="18" charset="0"/>
                    <a:ea typeface="Cambria Math" panose="02040503050406030204" pitchFamily="18" charset="0"/>
                  </a:rPr>
                  <a:t> are given by</a:t>
                </a:r>
                <a:endParaRPr lang="zh-CN" altLang="en-US" sz="2400"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6254" y="2636912"/>
                <a:ext cx="9010241" cy="461665"/>
              </a:xfrm>
              <a:prstGeom prst="rect">
                <a:avLst/>
              </a:prstGeom>
              <a:blipFill rotWithShape="1">
                <a:blip r:embed="rId3"/>
                <a:stretch>
                  <a:fillRect l="-1015" t="-10667" b="-30667"/>
                </a:stretch>
              </a:blipFill>
            </p:spPr>
            <p:txBody>
              <a:bodyPr/>
              <a:lstStyle/>
              <a:p>
                <a:r>
                  <a:rPr lang="zh-CN" altLang="en-US">
                    <a:noFill/>
                  </a:rPr>
                  <a:t> </a:t>
                </a:r>
              </a:p>
            </p:txBody>
          </p:sp>
        </mc:Fallback>
      </mc:AlternateContent>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2919" y="3212976"/>
            <a:ext cx="2263630" cy="643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54" y="4084488"/>
            <a:ext cx="469582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40" y="4830084"/>
            <a:ext cx="4297845" cy="657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矩形 5"/>
              <p:cNvSpPr/>
              <p:nvPr/>
            </p:nvSpPr>
            <p:spPr>
              <a:xfrm>
                <a:off x="4697880" y="4107727"/>
                <a:ext cx="4446120" cy="400110"/>
              </a:xfrm>
              <a:prstGeom prst="rect">
                <a:avLst/>
              </a:prstGeom>
            </p:spPr>
            <p:txBody>
              <a:bodyPr wrap="square">
                <a:spAutoFit/>
              </a:bodyPr>
              <a:lstStyle/>
              <a:p>
                <a:r>
                  <a:rPr lang="en-US" altLang="zh-CN" sz="2000" dirty="0">
                    <a:latin typeface="Cambria Math" panose="02040503050406030204" pitchFamily="18" charset="0"/>
                    <a:ea typeface="Cambria Math" panose="02040503050406030204" pitchFamily="18" charset="0"/>
                  </a:rPr>
                  <a:t>with a local approximation error </a:t>
                </a:r>
                <a14:m>
                  <m:oMath xmlns:m="http://schemas.openxmlformats.org/officeDocument/2006/math">
                    <m:r>
                      <a:rPr lang="en-US" altLang="zh-CN" sz="2000" i="1" dirty="0" smtClean="0">
                        <a:latin typeface="Cambria Math"/>
                        <a:ea typeface="Cambria Math" panose="02040503050406030204" pitchFamily="18" charset="0"/>
                      </a:rPr>
                      <m:t>𝑂</m:t>
                    </m:r>
                    <m:r>
                      <a:rPr lang="en-US" altLang="zh-CN" sz="2000" i="1" dirty="0" smtClean="0">
                        <a:latin typeface="Cambria Math"/>
                        <a:ea typeface="Cambria Math" panose="02040503050406030204" pitchFamily="18" charset="0"/>
                      </a:rPr>
                      <m:t>(∆</m:t>
                    </m:r>
                    <m:r>
                      <a:rPr lang="en-US" altLang="zh-CN" sz="2000" i="1" dirty="0" smtClean="0">
                        <a:latin typeface="Cambria Math"/>
                        <a:ea typeface="Cambria Math" panose="02040503050406030204" pitchFamily="18" charset="0"/>
                      </a:rPr>
                      <m:t>𝑡</m:t>
                    </m:r>
                    <m:r>
                      <a:rPr lang="en-US" altLang="zh-CN" sz="2000" i="1" dirty="0" smtClean="0">
                        <a:latin typeface="Cambria Math"/>
                        <a:ea typeface="Cambria Math" panose="02040503050406030204" pitchFamily="18" charset="0"/>
                      </a:rPr>
                      <m:t>)</m:t>
                    </m:r>
                  </m:oMath>
                </a14:m>
                <a:r>
                  <a:rPr lang="en-US" altLang="zh-CN" sz="2000" dirty="0">
                    <a:latin typeface="Cambria Math" panose="02040503050406030204" pitchFamily="18" charset="0"/>
                    <a:ea typeface="Cambria Math" panose="02040503050406030204" pitchFamily="18" charset="0"/>
                  </a:rPr>
                  <a:t> </a:t>
                </a:r>
                <a:endParaRPr lang="zh-CN" altLang="en-US" sz="2000" dirty="0">
                  <a:latin typeface="Cambria Math" panose="020405030504060302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697880" y="4107727"/>
                <a:ext cx="4446120" cy="400110"/>
              </a:xfrm>
              <a:prstGeom prst="rect">
                <a:avLst/>
              </a:prstGeom>
              <a:blipFill rotWithShape="1">
                <a:blip r:embed="rId7"/>
                <a:stretch>
                  <a:fillRect l="-1509" t="-7692"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582670" y="4952087"/>
                <a:ext cx="4602449" cy="400110"/>
              </a:xfrm>
              <a:prstGeom prst="rect">
                <a:avLst/>
              </a:prstGeom>
            </p:spPr>
            <p:txBody>
              <a:bodyPr wrap="square">
                <a:spAutoFit/>
              </a:bodyPr>
              <a:lstStyle/>
              <a:p>
                <a:r>
                  <a:rPr lang="en-US" altLang="zh-CN" sz="2000" dirty="0">
                    <a:latin typeface="Cambria Math" panose="02040503050406030204" pitchFamily="18" charset="0"/>
                    <a:ea typeface="Cambria Math" panose="02040503050406030204" pitchFamily="18" charset="0"/>
                  </a:rPr>
                  <a:t>with a local approximation error </a:t>
                </a:r>
                <a14:m>
                  <m:oMath xmlns:m="http://schemas.openxmlformats.org/officeDocument/2006/math">
                    <m:r>
                      <a:rPr lang="en-US" altLang="zh-CN" sz="2000" i="1" dirty="0" smtClean="0">
                        <a:latin typeface="Cambria Math"/>
                        <a:ea typeface="Cambria Math" panose="02040503050406030204" pitchFamily="18" charset="0"/>
                      </a:rPr>
                      <m:t>𝑂</m:t>
                    </m:r>
                    <m:r>
                      <a:rPr lang="en-US" altLang="zh-CN" sz="2000" i="1" dirty="0" smtClean="0">
                        <a:latin typeface="Cambria Math"/>
                        <a:ea typeface="Cambria Math" panose="02040503050406030204" pitchFamily="18" charset="0"/>
                      </a:rPr>
                      <m:t>(∆</m:t>
                    </m:r>
                    <m:r>
                      <a:rPr lang="en-US" altLang="zh-CN" sz="2000" b="0" i="1" dirty="0" smtClean="0">
                        <a:latin typeface="Cambria Math"/>
                        <a:ea typeface="Cambria Math" panose="02040503050406030204" pitchFamily="18" charset="0"/>
                      </a:rPr>
                      <m:t>𝑥</m:t>
                    </m:r>
                    <m:r>
                      <a:rPr lang="en-US" altLang="zh-CN" sz="2000" b="0" i="1" baseline="30000" dirty="0" smtClean="0">
                        <a:latin typeface="Cambria Math"/>
                        <a:ea typeface="Cambria Math" panose="02040503050406030204" pitchFamily="18" charset="0"/>
                      </a:rPr>
                      <m:t>2</m:t>
                    </m:r>
                    <m:r>
                      <a:rPr lang="en-US" altLang="zh-CN" sz="2000" i="1" dirty="0" smtClean="0">
                        <a:latin typeface="Cambria Math"/>
                        <a:ea typeface="Cambria Math" panose="02040503050406030204" pitchFamily="18" charset="0"/>
                      </a:rPr>
                      <m:t>)</m:t>
                    </m:r>
                  </m:oMath>
                </a14:m>
                <a:r>
                  <a:rPr lang="en-US" altLang="zh-CN" sz="2000" dirty="0">
                    <a:latin typeface="Cambria Math" panose="02040503050406030204" pitchFamily="18" charset="0"/>
                    <a:ea typeface="Cambria Math" panose="02040503050406030204" pitchFamily="18" charset="0"/>
                  </a:rPr>
                  <a:t> </a:t>
                </a:r>
                <a:endParaRPr lang="zh-CN" altLang="en-US" sz="2000" dirty="0">
                  <a:latin typeface="Cambria Math" panose="020405030504060302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4582670" y="4952087"/>
                <a:ext cx="4602449" cy="400110"/>
              </a:xfrm>
              <a:prstGeom prst="rect">
                <a:avLst/>
              </a:prstGeom>
              <a:blipFill rotWithShape="1">
                <a:blip r:embed="rId8"/>
                <a:stretch>
                  <a:fillRect l="-1457" t="-7576" b="-25758"/>
                </a:stretch>
              </a:blipFill>
            </p:spPr>
            <p:txBody>
              <a:bodyPr/>
              <a:lstStyle/>
              <a:p>
                <a:r>
                  <a:rPr lang="zh-CN" altLang="en-US">
                    <a:noFill/>
                  </a:rPr>
                  <a:t> </a:t>
                </a:r>
              </a:p>
            </p:txBody>
          </p:sp>
        </mc:Fallback>
      </mc:AlternateContent>
      <p:sp>
        <p:nvSpPr>
          <p:cNvPr id="7" name="TextBox 6"/>
          <p:cNvSpPr txBox="1"/>
          <p:nvPr/>
        </p:nvSpPr>
        <p:spPr>
          <a:xfrm>
            <a:off x="107504" y="5877271"/>
            <a:ext cx="621157" cy="461665"/>
          </a:xfrm>
          <a:prstGeom prst="rect">
            <a:avLst/>
          </a:prstGeom>
          <a:noFill/>
        </p:spPr>
        <p:txBody>
          <a:bodyPr wrap="square" rtlCol="0">
            <a:spAutoFit/>
          </a:bodyPr>
          <a:lstStyle/>
          <a:p>
            <a:r>
              <a:rPr lang="zh-CN" altLang="en-US" sz="2400" dirty="0">
                <a:latin typeface="Cambria Math"/>
                <a:ea typeface="Cambria Math" panose="02040503050406030204" pitchFamily="18" charset="0"/>
              </a:rPr>
              <a:t>⇒</a:t>
            </a:r>
            <a:endParaRPr lang="zh-CN" altLang="en-US" sz="2400" dirty="0">
              <a:latin typeface="Cambria Math" panose="02040503050406030204" pitchFamily="18" charset="0"/>
              <a:ea typeface="Cambria Math" panose="02040503050406030204" pitchFamily="18" charset="0"/>
            </a:endParaRPr>
          </a:p>
        </p:txBody>
      </p:sp>
      <p:pic>
        <p:nvPicPr>
          <p:cNvPr id="3078"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8660" y="5487517"/>
            <a:ext cx="1752641" cy="594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2857" y="6108103"/>
            <a:ext cx="25622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6639" y="5688901"/>
            <a:ext cx="3903529" cy="722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3484734" y="5854485"/>
            <a:ext cx="468052" cy="461665"/>
          </a:xfrm>
          <a:prstGeom prst="rect">
            <a:avLst/>
          </a:prstGeom>
          <a:noFill/>
        </p:spPr>
        <p:txBody>
          <a:bodyPr wrap="square" rtlCol="0">
            <a:spAutoFit/>
          </a:bodyPr>
          <a:lstStyle/>
          <a:p>
            <a:r>
              <a:rPr lang="zh-CN" altLang="en-US" sz="2400" dirty="0">
                <a:latin typeface="Cambria Math"/>
                <a:ea typeface="Cambria Math" panose="02040503050406030204" pitchFamily="18" charset="0"/>
              </a:rPr>
              <a:t>⇒</a:t>
            </a:r>
            <a:endParaRPr lang="zh-CN" altLang="en-US" sz="2400" dirty="0">
              <a:latin typeface="Cambria Math" panose="02040503050406030204" pitchFamily="18" charset="0"/>
              <a:ea typeface="Cambria Math" panose="02040503050406030204" pitchFamily="18" charset="0"/>
            </a:endParaRPr>
          </a:p>
        </p:txBody>
      </p:sp>
      <p:sp>
        <p:nvSpPr>
          <p:cNvPr id="10" name="左大括号 9"/>
          <p:cNvSpPr/>
          <p:nvPr/>
        </p:nvSpPr>
        <p:spPr bwMode="auto">
          <a:xfrm>
            <a:off x="575556" y="5747084"/>
            <a:ext cx="153106" cy="788494"/>
          </a:xfrm>
          <a:prstGeom prst="leftBrace">
            <a:avLst/>
          </a:prstGeom>
          <a:noFill/>
          <a:ln w="2222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tlCol="0" anchor="ctr"/>
          <a:lstStyle/>
          <a:p>
            <a:pPr algn="ctr"/>
            <a:endParaRPr lang="zh-CN" altLang="en-US"/>
          </a:p>
        </p:txBody>
      </p:sp>
    </p:spTree>
    <p:extLst>
      <p:ext uri="{BB962C8B-B14F-4D97-AF65-F5344CB8AC3E}">
        <p14:creationId xmlns:p14="http://schemas.microsoft.com/office/powerpoint/2010/main" val="35034549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748" y="1653037"/>
            <a:ext cx="3903529" cy="722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699792" y="548680"/>
            <a:ext cx="2903359" cy="584775"/>
          </a:xfrm>
          <a:prstGeom prst="rect">
            <a:avLst/>
          </a:prstGeom>
        </p:spPr>
        <p:txBody>
          <a:bodyPr wrap="none">
            <a:spAutoFit/>
          </a:bodyPr>
          <a:lstStyle/>
          <a:p>
            <a:r>
              <a:rPr lang="en-US" altLang="zh-CN" sz="3200" b="1" dirty="0">
                <a:latin typeface="Cambria Math" panose="02040503050406030204" pitchFamily="18" charset="0"/>
                <a:ea typeface="Cambria Math" panose="02040503050406030204" pitchFamily="18" charset="0"/>
              </a:rPr>
              <a:t>Explicit Scheme</a:t>
            </a:r>
            <a:endParaRPr lang="zh-CN" altLang="en-US" sz="3200" dirty="0">
              <a:latin typeface="Cambria Math" panose="02040503050406030204" pitchFamily="18" charset="0"/>
            </a:endParaRPr>
          </a:p>
        </p:txBody>
      </p:sp>
      <p:sp>
        <p:nvSpPr>
          <p:cNvPr id="6" name="矩形 5"/>
          <p:cNvSpPr/>
          <p:nvPr/>
        </p:nvSpPr>
        <p:spPr>
          <a:xfrm>
            <a:off x="107504" y="2549604"/>
            <a:ext cx="6660734" cy="461665"/>
          </a:xfrm>
          <a:prstGeom prst="rect">
            <a:avLst/>
          </a:prstGeom>
        </p:spPr>
        <p:txBody>
          <a:bodyPr wrap="none">
            <a:spAutoFit/>
          </a:bodyPr>
          <a:lstStyle/>
          <a:p>
            <a:r>
              <a:rPr lang="en-US" altLang="zh-CN" sz="2400" dirty="0">
                <a:latin typeface="Cambria Math" panose="02040503050406030204" pitchFamily="18" charset="0"/>
                <a:ea typeface="Cambria Math" panose="02040503050406030204" pitchFamily="18" charset="0"/>
              </a:rPr>
              <a:t>Defining                      results in the explicit scheme</a:t>
            </a:r>
            <a:r>
              <a:rPr lang="en-US" altLang="zh-CN" sz="2400" dirty="0"/>
              <a:t> </a:t>
            </a:r>
            <a:endParaRPr lang="zh-CN" altLang="en-US" sz="2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748" y="2549604"/>
            <a:ext cx="1342044" cy="447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3038197"/>
            <a:ext cx="4803964" cy="565172"/>
          </a:xfrm>
          <a:prstGeom prst="rect">
            <a:avLst/>
          </a:prstGeom>
          <a:noFill/>
          <a:ln w="15875">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8" name="组合 7"/>
          <p:cNvGrpSpPr/>
          <p:nvPr/>
        </p:nvGrpSpPr>
        <p:grpSpPr>
          <a:xfrm>
            <a:off x="76634" y="4640831"/>
            <a:ext cx="9157930" cy="847220"/>
            <a:chOff x="76634" y="4489071"/>
            <a:chExt cx="9157930" cy="847220"/>
          </a:xfrm>
        </p:grpSpPr>
        <mc:AlternateContent xmlns:mc="http://schemas.openxmlformats.org/markup-compatibility/2006" xmlns:a14="http://schemas.microsoft.com/office/drawing/2010/main">
          <mc:Choice Requires="a14">
            <p:sp>
              <p:nvSpPr>
                <p:cNvPr id="7" name="矩形 6"/>
                <p:cNvSpPr/>
                <p:nvPr/>
              </p:nvSpPr>
              <p:spPr>
                <a:xfrm>
                  <a:off x="76634" y="4489071"/>
                  <a:ext cx="9157930" cy="847220"/>
                </a:xfrm>
                <a:prstGeom prst="rect">
                  <a:avLst/>
                </a:prstGeom>
              </p:spPr>
              <p:txBody>
                <a:bodyPr wrap="square">
                  <a:spAutoFit/>
                </a:bodyPr>
                <a:lstStyle/>
                <a:p>
                  <a:r>
                    <a:rPr lang="en-US" altLang="zh-CN" sz="2400" dirty="0">
                      <a:latin typeface="Cambria Math" panose="02040503050406030204" pitchFamily="18" charset="0"/>
                      <a:ea typeface="Cambria Math" panose="02040503050406030204" pitchFamily="18" charset="0"/>
                    </a:rPr>
                    <a:t>Since all the discretized initial values                      are known, after one time-step the only unknown quantity is </a:t>
                  </a:r>
                  <a14:m>
                    <m:oMath xmlns:m="http://schemas.openxmlformats.org/officeDocument/2006/math">
                      <m:sSub>
                        <m:sSubPr>
                          <m:ctrlPr>
                            <a:rPr lang="en-US" altLang="zh-CN" sz="240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a:ea typeface="Cambria Math" panose="02040503050406030204" pitchFamily="18" charset="0"/>
                            </a:rPr>
                            <m:t>𝑢</m:t>
                          </m:r>
                        </m:e>
                        <m:sub>
                          <m:r>
                            <a:rPr lang="en-US" altLang="zh-CN" sz="2400" b="0" i="1" dirty="0" smtClean="0">
                              <a:latin typeface="Cambria Math"/>
                              <a:ea typeface="Cambria Math" panose="02040503050406030204" pitchFamily="18" charset="0"/>
                            </a:rPr>
                            <m:t>𝑖</m:t>
                          </m:r>
                          <m:r>
                            <a:rPr lang="en-US" altLang="zh-CN" sz="2400" b="0" i="1" dirty="0" smtClean="0">
                              <a:latin typeface="Cambria Math"/>
                              <a:ea typeface="Cambria Math" panose="02040503050406030204" pitchFamily="18" charset="0"/>
                            </a:rPr>
                            <m:t>,1</m:t>
                          </m:r>
                        </m:sub>
                      </m:sSub>
                      <m:r>
                        <a:rPr lang="en-US" altLang="zh-CN" sz="2400" b="0" i="1" dirty="0" smtClean="0">
                          <a:latin typeface="Cambria Math"/>
                          <a:ea typeface="Cambria Math" panose="02040503050406030204" pitchFamily="18" charset="0"/>
                        </a:rPr>
                        <m:t>, </m:t>
                      </m:r>
                    </m:oMath>
                  </a14:m>
                  <a:r>
                    <a:rPr lang="en-US" altLang="zh-CN" sz="2400" dirty="0">
                      <a:latin typeface="Cambria Math" panose="02040503050406030204" pitchFamily="18" charset="0"/>
                      <a:ea typeface="Cambria Math" panose="02040503050406030204" pitchFamily="18" charset="0"/>
                    </a:rPr>
                    <a:t>which is given by </a:t>
                  </a:r>
                  <a:endParaRPr lang="zh-CN" altLang="en-US" sz="2400" dirty="0">
                    <a:latin typeface="Cambria Math" panose="020405030504060302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76634" y="4489071"/>
                  <a:ext cx="9157930" cy="847220"/>
                </a:xfrm>
                <a:prstGeom prst="rect">
                  <a:avLst/>
                </a:prstGeom>
                <a:blipFill rotWithShape="1">
                  <a:blip r:embed="rId5"/>
                  <a:stretch>
                    <a:fillRect l="-1065" t="-5755" r="-1132" b="-12950"/>
                  </a:stretch>
                </a:blipFill>
              </p:spPr>
              <p:txBody>
                <a:bodyPr/>
                <a:lstStyle/>
                <a:p>
                  <a:r>
                    <a:rPr lang="zh-CN" altLang="en-US">
                      <a:noFill/>
                    </a:rPr>
                    <a:t> </a:t>
                  </a:r>
                </a:p>
              </p:txBody>
            </p:sp>
          </mc:Fallback>
        </mc:AlternateContent>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2023" y="4489071"/>
              <a:ext cx="1522255" cy="499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944" y="5805264"/>
            <a:ext cx="8487214" cy="385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组合 11"/>
          <p:cNvGrpSpPr/>
          <p:nvPr/>
        </p:nvGrpSpPr>
        <p:grpSpPr>
          <a:xfrm>
            <a:off x="1124418" y="3917230"/>
            <a:ext cx="3262896" cy="461665"/>
            <a:chOff x="3029057" y="4509118"/>
            <a:chExt cx="3262896" cy="461665"/>
          </a:xfrm>
        </p:grpSpPr>
        <p:pic>
          <p:nvPicPr>
            <p:cNvPr id="1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9057" y="4509118"/>
              <a:ext cx="285792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78744" y="4614934"/>
              <a:ext cx="413209" cy="245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5"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32284" y="1743429"/>
            <a:ext cx="2263630" cy="643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组合 2"/>
          <p:cNvGrpSpPr/>
          <p:nvPr/>
        </p:nvGrpSpPr>
        <p:grpSpPr>
          <a:xfrm>
            <a:off x="4595139" y="3661614"/>
            <a:ext cx="2648882" cy="868384"/>
            <a:chOff x="4443398" y="3789040"/>
            <a:chExt cx="2648882" cy="868384"/>
          </a:xfrm>
        </p:grpSpPr>
        <p:pic>
          <p:nvPicPr>
            <p:cNvPr id="16"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398" y="3789040"/>
              <a:ext cx="2538882" cy="47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03554" y="4194304"/>
              <a:ext cx="2588726" cy="463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7217041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59832" y="578571"/>
            <a:ext cx="2903359" cy="584775"/>
          </a:xfrm>
          <a:prstGeom prst="rect">
            <a:avLst/>
          </a:prstGeom>
        </p:spPr>
        <p:txBody>
          <a:bodyPr wrap="none">
            <a:spAutoFit/>
          </a:bodyPr>
          <a:lstStyle/>
          <a:p>
            <a:r>
              <a:rPr lang="en-US" altLang="zh-CN" sz="3200" b="1" dirty="0">
                <a:latin typeface="Cambria Math" panose="02040503050406030204" pitchFamily="18" charset="0"/>
                <a:ea typeface="Cambria Math" panose="02040503050406030204" pitchFamily="18" charset="0"/>
              </a:rPr>
              <a:t>Explicit Scheme</a:t>
            </a:r>
            <a:endParaRPr lang="zh-CN" altLang="en-US" sz="3200" dirty="0">
              <a:latin typeface="Cambria Math" panose="02040503050406030204"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87" y="1628800"/>
            <a:ext cx="4704184" cy="4461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1628800"/>
            <a:ext cx="4803964" cy="565172"/>
          </a:xfrm>
          <a:prstGeom prst="rect">
            <a:avLst/>
          </a:prstGeom>
          <a:noFill/>
          <a:ln w="15875">
            <a:solidFill>
              <a:srgbClr val="C00000"/>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a14="http://schemas.microsoft.com/office/drawing/2010/main">
        <mc:Choice Requires="a14">
          <p:sp>
            <p:nvSpPr>
              <p:cNvPr id="5" name="矩形 4"/>
              <p:cNvSpPr/>
              <p:nvPr/>
            </p:nvSpPr>
            <p:spPr>
              <a:xfrm>
                <a:off x="4644008" y="3212976"/>
                <a:ext cx="4320480" cy="1569660"/>
              </a:xfrm>
              <a:prstGeom prst="rect">
                <a:avLst/>
              </a:prstGeom>
            </p:spPr>
            <p:txBody>
              <a:bodyPr wrap="square">
                <a:spAutoFit/>
              </a:bodyPr>
              <a:lstStyle/>
              <a:p>
                <a:r>
                  <a:rPr lang="en-US" altLang="zh-CN" sz="2400" dirty="0">
                    <a:latin typeface="Cambria Math" panose="02040503050406030204" pitchFamily="18" charset="0"/>
                    <a:ea typeface="Cambria Math" panose="02040503050406030204" pitchFamily="18" charset="0"/>
                  </a:rPr>
                  <a:t>Discretization of the integration area used in the solution of the </a:t>
                </a:r>
                <a14:m>
                  <m:oMath xmlns:m="http://schemas.openxmlformats.org/officeDocument/2006/math">
                    <m:r>
                      <a:rPr lang="en-US" altLang="zh-CN" sz="2400" i="1" dirty="0" smtClean="0">
                        <a:latin typeface="Cambria Math"/>
                        <a:ea typeface="Cambria Math" panose="02040503050406030204" pitchFamily="18" charset="0"/>
                      </a:rPr>
                      <m:t>1+1−</m:t>
                    </m:r>
                    <m:r>
                      <a:rPr lang="en-US" altLang="zh-CN" sz="2400" i="1" dirty="0" smtClean="0">
                        <a:latin typeface="Cambria Math"/>
                        <a:ea typeface="Cambria Math" panose="02040503050406030204" pitchFamily="18" charset="0"/>
                      </a:rPr>
                      <m:t>𝑑𝑖𝑚𝑒𝑛𝑠𝑖𝑜𝑛𝑎𝑙</m:t>
                    </m:r>
                    <m:r>
                      <a:rPr lang="en-US" altLang="zh-CN" sz="2400" i="1" dirty="0" smtClean="0">
                        <a:latin typeface="Cambria Math"/>
                        <a:ea typeface="Cambria Math" panose="02040503050406030204" pitchFamily="18" charset="0"/>
                      </a:rPr>
                      <m:t> </m:t>
                    </m:r>
                  </m:oMath>
                </a14:m>
                <a:r>
                  <a:rPr lang="en-US" altLang="zh-CN" sz="2400" dirty="0">
                    <a:latin typeface="Cambria Math" panose="02040503050406030204" pitchFamily="18" charset="0"/>
                    <a:ea typeface="Cambria Math" panose="02040503050406030204" pitchFamily="18" charset="0"/>
                  </a:rPr>
                  <a:t>diffusion equation.</a:t>
                </a:r>
                <a:endParaRPr lang="zh-CN" altLang="en-US" sz="2400"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4644008" y="3212976"/>
                <a:ext cx="4320480" cy="1569660"/>
              </a:xfrm>
              <a:prstGeom prst="rect">
                <a:avLst/>
              </a:prstGeom>
              <a:blipFill rotWithShape="1">
                <a:blip r:embed="rId5"/>
                <a:stretch>
                  <a:fillRect l="-2257" t="-3101" r="-3526" b="-7752"/>
                </a:stretch>
              </a:blipFill>
            </p:spPr>
            <p:txBody>
              <a:bodyPr/>
              <a:lstStyle/>
              <a:p>
                <a:r>
                  <a:rPr lang="zh-CN" altLang="en-US">
                    <a:noFill/>
                  </a:rPr>
                  <a:t> </a:t>
                </a:r>
              </a:p>
            </p:txBody>
          </p:sp>
        </mc:Fallback>
      </mc:AlternateContent>
      <p:sp>
        <p:nvSpPr>
          <p:cNvPr id="7" name="矩形 6"/>
          <p:cNvSpPr/>
          <p:nvPr/>
        </p:nvSpPr>
        <p:spPr>
          <a:xfrm>
            <a:off x="165501" y="6283941"/>
            <a:ext cx="5974392" cy="461665"/>
          </a:xfrm>
          <a:prstGeom prst="rect">
            <a:avLst/>
          </a:prstGeom>
        </p:spPr>
        <p:txBody>
          <a:bodyPr wrap="none">
            <a:spAutoFit/>
          </a:bodyPr>
          <a:lstStyle/>
          <a:p>
            <a:r>
              <a:rPr lang="en-US" altLang="zh-CN" sz="2400" dirty="0">
                <a:solidFill>
                  <a:srgbClr val="FF0000"/>
                </a:solidFill>
                <a:latin typeface="Cambria Math" panose="02040503050406030204" pitchFamily="18" charset="0"/>
                <a:ea typeface="Cambria Math" panose="02040503050406030204" pitchFamily="18" charset="0"/>
                <a:cs typeface="Arial Unicode MS" panose="020B0604020202020204" pitchFamily="34" charset="-122"/>
              </a:rPr>
              <a:t>Explicit </a:t>
            </a:r>
            <a:r>
              <a:rPr lang="en-US" altLang="zh-CN" sz="2400" dirty="0">
                <a:latin typeface="Cambria Math" panose="02040503050406030204" pitchFamily="18" charset="0"/>
                <a:ea typeface="Cambria Math" panose="02040503050406030204" pitchFamily="18" charset="0"/>
                <a:cs typeface="Arial Unicode MS" panose="020B0604020202020204" pitchFamily="34" charset="-122"/>
              </a:rPr>
              <a:t>numerical scheme for solving PDEs. </a:t>
            </a:r>
            <a:endParaRPr lang="zh-CN" altLang="en-US" sz="2400" dirty="0">
              <a:latin typeface="Cambria Math" panose="02040503050406030204" pitchFamily="18" charset="0"/>
              <a:ea typeface="Arial Unicode MS" panose="020B0604020202020204" pitchFamily="34" charset="-122"/>
              <a:cs typeface="Arial Unicode MS" panose="020B0604020202020204" pitchFamily="34" charset="-122"/>
            </a:endParaRPr>
          </a:p>
        </p:txBody>
      </p:sp>
      <p:graphicFrame>
        <p:nvGraphicFramePr>
          <p:cNvPr id="8" name="Object 40"/>
          <p:cNvGraphicFramePr>
            <a:graphicFrameLocks noChangeAspect="1"/>
          </p:cNvGraphicFramePr>
          <p:nvPr>
            <p:extLst>
              <p:ext uri="{D42A27DB-BD31-4B8C-83A1-F6EECF244321}">
                <p14:modId xmlns:p14="http://schemas.microsoft.com/office/powerpoint/2010/main" val="2447297248"/>
              </p:ext>
            </p:extLst>
          </p:nvPr>
        </p:nvGraphicFramePr>
        <p:xfrm>
          <a:off x="4959350" y="2193925"/>
          <a:ext cx="1498600" cy="952500"/>
        </p:xfrm>
        <a:graphic>
          <a:graphicData uri="http://schemas.openxmlformats.org/presentationml/2006/ole">
            <mc:AlternateContent xmlns:mc="http://schemas.openxmlformats.org/markup-compatibility/2006">
              <mc:Choice xmlns:v="urn:schemas-microsoft-com:vml" Requires="v">
                <p:oleObj spid="_x0000_s21655" name="Equation" r:id="rId6" imgW="660240" imgH="419040" progId="Equation.DSMT4">
                  <p:embed/>
                </p:oleObj>
              </mc:Choice>
              <mc:Fallback>
                <p:oleObj name="Equation" r:id="rId6" imgW="660240" imgH="419040" progId="Equation.DSMT4">
                  <p:embed/>
                  <p:pic>
                    <p:nvPicPr>
                      <p:cNvPr id="12328" name="Object 40"/>
                      <p:cNvPicPr>
                        <a:picLocks noChangeAspect="1" noChangeArrowheads="1"/>
                      </p:cNvPicPr>
                      <p:nvPr/>
                    </p:nvPicPr>
                    <p:blipFill>
                      <a:blip r:embed="rId7"/>
                      <a:srcRect/>
                      <a:stretch>
                        <a:fillRect/>
                      </a:stretch>
                    </p:blipFill>
                    <p:spPr bwMode="auto">
                      <a:xfrm>
                        <a:off x="4959350" y="2193925"/>
                        <a:ext cx="14986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747229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43808" y="404664"/>
            <a:ext cx="1669816" cy="584775"/>
          </a:xfrm>
          <a:prstGeom prst="rect">
            <a:avLst/>
          </a:prstGeom>
        </p:spPr>
        <p:txBody>
          <a:bodyPr wrap="none">
            <a:spAutoFit/>
          </a:bodyPr>
          <a:lstStyle/>
          <a:p>
            <a:r>
              <a:rPr lang="en-US" altLang="zh-CN" sz="3200" b="1" dirty="0">
                <a:latin typeface="Cambria Math" panose="02040503050406030204" pitchFamily="18" charset="0"/>
                <a:ea typeface="Cambria Math" panose="02040503050406030204" pitchFamily="18" charset="0"/>
              </a:rPr>
              <a:t>Example</a:t>
            </a:r>
            <a:endParaRPr lang="zh-CN" altLang="en-US" sz="3200" dirty="0">
              <a:latin typeface="Cambria Math" panose="02040503050406030204" pitchFamily="18" charset="0"/>
            </a:endParaRPr>
          </a:p>
        </p:txBody>
      </p:sp>
      <p:sp>
        <p:nvSpPr>
          <p:cNvPr id="2" name="矩形 1"/>
          <p:cNvSpPr/>
          <p:nvPr/>
        </p:nvSpPr>
        <p:spPr>
          <a:xfrm>
            <a:off x="1475656" y="1340768"/>
            <a:ext cx="6432980" cy="523220"/>
          </a:xfrm>
          <a:prstGeom prst="rect">
            <a:avLst/>
          </a:prstGeom>
        </p:spPr>
        <p:txBody>
          <a:bodyPr wrap="none">
            <a:spAutoFit/>
          </a:bodyPr>
          <a:lstStyle/>
          <a:p>
            <a:r>
              <a:rPr lang="en-US" altLang="zh-CN" dirty="0">
                <a:latin typeface="Cambria Math" panose="02040503050406030204" pitchFamily="18" charset="0"/>
                <a:ea typeface="Cambria Math" panose="02040503050406030204" pitchFamily="18" charset="0"/>
              </a:rPr>
              <a:t>Solve the 1D reaction-diffusion equation</a:t>
            </a:r>
            <a:endParaRPr lang="zh-CN" altLang="en-US" dirty="0"/>
          </a:p>
        </p:txBody>
      </p:sp>
      <p:graphicFrame>
        <p:nvGraphicFramePr>
          <p:cNvPr id="16" name="Object 11"/>
          <p:cNvGraphicFramePr>
            <a:graphicFrameLocks noChangeAspect="1"/>
          </p:cNvGraphicFramePr>
          <p:nvPr>
            <p:extLst>
              <p:ext uri="{D42A27DB-BD31-4B8C-83A1-F6EECF244321}">
                <p14:modId xmlns:p14="http://schemas.microsoft.com/office/powerpoint/2010/main" val="4290090950"/>
              </p:ext>
            </p:extLst>
          </p:nvPr>
        </p:nvGraphicFramePr>
        <p:xfrm>
          <a:off x="771827" y="1903966"/>
          <a:ext cx="2746375" cy="1077912"/>
        </p:xfrm>
        <a:graphic>
          <a:graphicData uri="http://schemas.openxmlformats.org/presentationml/2006/ole">
            <mc:AlternateContent xmlns:mc="http://schemas.openxmlformats.org/markup-compatibility/2006">
              <mc:Choice xmlns:v="urn:schemas-microsoft-com:vml" Requires="v">
                <p:oleObj spid="_x0000_s56587" name="Equation" r:id="rId4" imgW="1066680" imgH="419040" progId="Equation.DSMT4">
                  <p:embed/>
                </p:oleObj>
              </mc:Choice>
              <mc:Fallback>
                <p:oleObj name="Equation" r:id="rId4" imgW="1066680" imgH="419040" progId="Equation.DSMT4">
                  <p:embed/>
                  <p:pic>
                    <p:nvPicPr>
                      <p:cNvPr id="80907" name="Object 11"/>
                      <p:cNvPicPr>
                        <a:picLocks noChangeAspect="1" noChangeArrowheads="1"/>
                      </p:cNvPicPr>
                      <p:nvPr/>
                    </p:nvPicPr>
                    <p:blipFill>
                      <a:blip r:embed="rId5"/>
                      <a:srcRect/>
                      <a:stretch>
                        <a:fillRect/>
                      </a:stretch>
                    </p:blipFill>
                    <p:spPr bwMode="auto">
                      <a:xfrm>
                        <a:off x="771827" y="1903966"/>
                        <a:ext cx="2746375" cy="1077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矩形 5"/>
          <p:cNvSpPr/>
          <p:nvPr/>
        </p:nvSpPr>
        <p:spPr>
          <a:xfrm>
            <a:off x="741182" y="3354579"/>
            <a:ext cx="4349268" cy="523220"/>
          </a:xfrm>
          <a:prstGeom prst="rect">
            <a:avLst/>
          </a:prstGeom>
        </p:spPr>
        <p:txBody>
          <a:bodyPr wrap="none">
            <a:spAutoFit/>
          </a:bodyPr>
          <a:lstStyle/>
          <a:p>
            <a:r>
              <a:rPr lang="en-US" altLang="zh-CN" dirty="0" err="1"/>
              <a:t>Dirichlet</a:t>
            </a:r>
            <a:r>
              <a:rPr lang="en-US" altLang="zh-CN" dirty="0"/>
              <a:t> boundary condition</a:t>
            </a:r>
            <a:endParaRPr lang="zh-CN" altLang="en-US" dirty="0"/>
          </a:p>
        </p:txBody>
      </p:sp>
      <p:sp>
        <p:nvSpPr>
          <p:cNvPr id="8" name="矩形 7"/>
          <p:cNvSpPr/>
          <p:nvPr/>
        </p:nvSpPr>
        <p:spPr>
          <a:xfrm>
            <a:off x="4146428" y="2045569"/>
            <a:ext cx="3744416" cy="954107"/>
          </a:xfrm>
          <a:prstGeom prst="rect">
            <a:avLst/>
          </a:prstGeom>
        </p:spPr>
        <p:txBody>
          <a:bodyPr wrap="square">
            <a:spAutoFit/>
          </a:bodyPr>
          <a:lstStyle/>
          <a:p>
            <a:r>
              <a:rPr lang="en-US" altLang="zh-CN" i="1" dirty="0"/>
              <a:t>D</a:t>
            </a:r>
            <a:r>
              <a:rPr lang="en-US" altLang="zh-CN" dirty="0"/>
              <a:t>: Diffusion coefficient </a:t>
            </a:r>
            <a:r>
              <a:rPr lang="el-GR" altLang="zh-CN" dirty="0"/>
              <a:t>α</a:t>
            </a:r>
            <a:r>
              <a:rPr lang="en-US" altLang="zh-CN" dirty="0"/>
              <a:t>: Reaction rate</a:t>
            </a:r>
            <a:endParaRPr lang="zh-CN" altLang="en-US" dirty="0"/>
          </a:p>
        </p:txBody>
      </p:sp>
      <p:graphicFrame>
        <p:nvGraphicFramePr>
          <p:cNvPr id="17" name="Object 11"/>
          <p:cNvGraphicFramePr>
            <a:graphicFrameLocks noChangeAspect="1"/>
          </p:cNvGraphicFramePr>
          <p:nvPr>
            <p:extLst>
              <p:ext uri="{D42A27DB-BD31-4B8C-83A1-F6EECF244321}">
                <p14:modId xmlns:p14="http://schemas.microsoft.com/office/powerpoint/2010/main" val="3302399771"/>
              </p:ext>
            </p:extLst>
          </p:nvPr>
        </p:nvGraphicFramePr>
        <p:xfrm>
          <a:off x="1029295" y="4001049"/>
          <a:ext cx="3629025" cy="588963"/>
        </p:xfrm>
        <a:graphic>
          <a:graphicData uri="http://schemas.openxmlformats.org/presentationml/2006/ole">
            <mc:AlternateContent xmlns:mc="http://schemas.openxmlformats.org/markup-compatibility/2006">
              <mc:Choice xmlns:v="urn:schemas-microsoft-com:vml" Requires="v">
                <p:oleObj spid="_x0000_s56588" name="Equation" r:id="rId6" imgW="1409400" imgH="228600" progId="Equation.DSMT4">
                  <p:embed/>
                </p:oleObj>
              </mc:Choice>
              <mc:Fallback>
                <p:oleObj name="Equation" r:id="rId6" imgW="1409400" imgH="228600" progId="Equation.DSMT4">
                  <p:embed/>
                  <p:pic>
                    <p:nvPicPr>
                      <p:cNvPr id="16" name="Object 11"/>
                      <p:cNvPicPr>
                        <a:picLocks noChangeAspect="1" noChangeArrowheads="1"/>
                      </p:cNvPicPr>
                      <p:nvPr/>
                    </p:nvPicPr>
                    <p:blipFill>
                      <a:blip r:embed="rId7"/>
                      <a:srcRect/>
                      <a:stretch>
                        <a:fillRect/>
                      </a:stretch>
                    </p:blipFill>
                    <p:spPr bwMode="auto">
                      <a:xfrm>
                        <a:off x="1029295" y="4001049"/>
                        <a:ext cx="3629025" cy="58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1"/>
          <p:cNvGraphicFramePr>
            <a:graphicFrameLocks noChangeAspect="1"/>
          </p:cNvGraphicFramePr>
          <p:nvPr>
            <p:extLst>
              <p:ext uri="{D42A27DB-BD31-4B8C-83A1-F6EECF244321}">
                <p14:modId xmlns:p14="http://schemas.microsoft.com/office/powerpoint/2010/main" val="3039740192"/>
              </p:ext>
            </p:extLst>
          </p:nvPr>
        </p:nvGraphicFramePr>
        <p:xfrm>
          <a:off x="1510084" y="5339993"/>
          <a:ext cx="2811463" cy="588962"/>
        </p:xfrm>
        <a:graphic>
          <a:graphicData uri="http://schemas.openxmlformats.org/presentationml/2006/ole">
            <mc:AlternateContent xmlns:mc="http://schemas.openxmlformats.org/markup-compatibility/2006">
              <mc:Choice xmlns:v="urn:schemas-microsoft-com:vml" Requires="v">
                <p:oleObj spid="_x0000_s56589" name="Equation" r:id="rId8" imgW="1091880" imgH="228600" progId="Equation.DSMT4">
                  <p:embed/>
                </p:oleObj>
              </mc:Choice>
              <mc:Fallback>
                <p:oleObj name="Equation" r:id="rId8" imgW="1091880" imgH="228600" progId="Equation.DSMT4">
                  <p:embed/>
                  <p:pic>
                    <p:nvPicPr>
                      <p:cNvPr id="17" name="Object 11"/>
                      <p:cNvPicPr>
                        <a:picLocks noChangeAspect="1" noChangeArrowheads="1"/>
                      </p:cNvPicPr>
                      <p:nvPr/>
                    </p:nvPicPr>
                    <p:blipFill>
                      <a:blip r:embed="rId9"/>
                      <a:srcRect/>
                      <a:stretch>
                        <a:fillRect/>
                      </a:stretch>
                    </p:blipFill>
                    <p:spPr bwMode="auto">
                      <a:xfrm>
                        <a:off x="1510084" y="5339993"/>
                        <a:ext cx="2811463" cy="588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矩形 18"/>
          <p:cNvSpPr/>
          <p:nvPr/>
        </p:nvSpPr>
        <p:spPr>
          <a:xfrm>
            <a:off x="912946" y="4713262"/>
            <a:ext cx="2484976" cy="523220"/>
          </a:xfrm>
          <a:prstGeom prst="rect">
            <a:avLst/>
          </a:prstGeom>
        </p:spPr>
        <p:txBody>
          <a:bodyPr wrap="none">
            <a:spAutoFit/>
          </a:bodyPr>
          <a:lstStyle/>
          <a:p>
            <a:r>
              <a:rPr lang="en-US" altLang="zh-CN" dirty="0"/>
              <a:t>I</a:t>
            </a:r>
            <a:r>
              <a:rPr lang="zh-CN" altLang="en-US" dirty="0"/>
              <a:t>nitial condition</a:t>
            </a:r>
          </a:p>
        </p:txBody>
      </p:sp>
    </p:spTree>
    <p:extLst>
      <p:ext uri="{BB962C8B-B14F-4D97-AF65-F5344CB8AC3E}">
        <p14:creationId xmlns:p14="http://schemas.microsoft.com/office/powerpoint/2010/main" val="5899545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124199" y="188640"/>
            <a:ext cx="6895602" cy="5128604"/>
          </a:xfrm>
          <a:prstGeom prst="rect">
            <a:avLst/>
          </a:prstGeom>
        </p:spPr>
      </p:pic>
      <p:sp>
        <p:nvSpPr>
          <p:cNvPr id="4" name="矩形 3"/>
          <p:cNvSpPr/>
          <p:nvPr/>
        </p:nvSpPr>
        <p:spPr>
          <a:xfrm>
            <a:off x="1403648" y="5445224"/>
            <a:ext cx="7272808" cy="954107"/>
          </a:xfrm>
          <a:prstGeom prst="rect">
            <a:avLst/>
          </a:prstGeom>
        </p:spPr>
        <p:txBody>
          <a:bodyPr wrap="square">
            <a:spAutoFit/>
          </a:bodyPr>
          <a:lstStyle/>
          <a:p>
            <a:r>
              <a:rPr lang="zh-CN" altLang="en-US" dirty="0"/>
              <a:t>M = 40 # GRID POINTS on space interval</a:t>
            </a:r>
          </a:p>
          <a:p>
            <a:r>
              <a:rPr lang="zh-CN" altLang="en-US" dirty="0"/>
              <a:t>N = 70 # GRID POINTS on time interval</a:t>
            </a:r>
          </a:p>
        </p:txBody>
      </p:sp>
      <p:graphicFrame>
        <p:nvGraphicFramePr>
          <p:cNvPr id="5" name="Object 11"/>
          <p:cNvGraphicFramePr>
            <a:graphicFrameLocks noChangeAspect="1"/>
          </p:cNvGraphicFramePr>
          <p:nvPr>
            <p:extLst>
              <p:ext uri="{D42A27DB-BD31-4B8C-83A1-F6EECF244321}">
                <p14:modId xmlns:p14="http://schemas.microsoft.com/office/powerpoint/2010/main" val="3231733553"/>
              </p:ext>
            </p:extLst>
          </p:nvPr>
        </p:nvGraphicFramePr>
        <p:xfrm>
          <a:off x="755576" y="60660"/>
          <a:ext cx="5884863" cy="622300"/>
        </p:xfrm>
        <a:graphic>
          <a:graphicData uri="http://schemas.openxmlformats.org/presentationml/2006/ole">
            <mc:AlternateContent xmlns:mc="http://schemas.openxmlformats.org/markup-compatibility/2006">
              <mc:Choice xmlns:v="urn:schemas-microsoft-com:vml" Requires="v">
                <p:oleObj spid="_x0000_s58450" name="Equation" r:id="rId4" imgW="2286000" imgH="241200" progId="Equation.DSMT4">
                  <p:embed/>
                </p:oleObj>
              </mc:Choice>
              <mc:Fallback>
                <p:oleObj name="Equation" r:id="rId4" imgW="2286000" imgH="241200" progId="Equation.DSMT4">
                  <p:embed/>
                  <p:pic>
                    <p:nvPicPr>
                      <p:cNvPr id="16" name="Object 11"/>
                      <p:cNvPicPr>
                        <a:picLocks noChangeAspect="1" noChangeArrowheads="1"/>
                      </p:cNvPicPr>
                      <p:nvPr/>
                    </p:nvPicPr>
                    <p:blipFill>
                      <a:blip r:embed="rId5"/>
                      <a:srcRect/>
                      <a:stretch>
                        <a:fillRect/>
                      </a:stretch>
                    </p:blipFill>
                    <p:spPr bwMode="auto">
                      <a:xfrm>
                        <a:off x="755576" y="60660"/>
                        <a:ext cx="5884863"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761572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03648" y="5445224"/>
            <a:ext cx="7272808" cy="954107"/>
          </a:xfrm>
          <a:prstGeom prst="rect">
            <a:avLst/>
          </a:prstGeom>
        </p:spPr>
        <p:txBody>
          <a:bodyPr wrap="square">
            <a:spAutoFit/>
          </a:bodyPr>
          <a:lstStyle/>
          <a:p>
            <a:r>
              <a:rPr lang="zh-CN" altLang="en-US" dirty="0"/>
              <a:t>M = 4</a:t>
            </a:r>
            <a:r>
              <a:rPr lang="en-US" altLang="zh-CN" dirty="0"/>
              <a:t>5</a:t>
            </a:r>
            <a:r>
              <a:rPr lang="zh-CN" altLang="en-US" dirty="0"/>
              <a:t> # GRID POINTS on space interval</a:t>
            </a:r>
          </a:p>
          <a:p>
            <a:r>
              <a:rPr lang="zh-CN" altLang="en-US" dirty="0"/>
              <a:t>N = 70 # GRID POINTS on time interval</a:t>
            </a:r>
          </a:p>
        </p:txBody>
      </p:sp>
      <p:graphicFrame>
        <p:nvGraphicFramePr>
          <p:cNvPr id="5" name="Object 11"/>
          <p:cNvGraphicFramePr>
            <a:graphicFrameLocks noChangeAspect="1"/>
          </p:cNvGraphicFramePr>
          <p:nvPr/>
        </p:nvGraphicFramePr>
        <p:xfrm>
          <a:off x="755576" y="60660"/>
          <a:ext cx="5884863" cy="622300"/>
        </p:xfrm>
        <a:graphic>
          <a:graphicData uri="http://schemas.openxmlformats.org/presentationml/2006/ole">
            <mc:AlternateContent xmlns:mc="http://schemas.openxmlformats.org/markup-compatibility/2006">
              <mc:Choice xmlns:v="urn:schemas-microsoft-com:vml" Requires="v">
                <p:oleObj spid="_x0000_s59473" name="Equation" r:id="rId3" imgW="2286000" imgH="241200" progId="Equation.DSMT4">
                  <p:embed/>
                </p:oleObj>
              </mc:Choice>
              <mc:Fallback>
                <p:oleObj name="Equation" r:id="rId3" imgW="2286000" imgH="241200" progId="Equation.DSMT4">
                  <p:embed/>
                  <p:pic>
                    <p:nvPicPr>
                      <p:cNvPr id="5" name="Object 11"/>
                      <p:cNvPicPr>
                        <a:picLocks noChangeAspect="1" noChangeArrowheads="1"/>
                      </p:cNvPicPr>
                      <p:nvPr/>
                    </p:nvPicPr>
                    <p:blipFill>
                      <a:blip r:embed="rId4"/>
                      <a:srcRect/>
                      <a:stretch>
                        <a:fillRect/>
                      </a:stretch>
                    </p:blipFill>
                    <p:spPr bwMode="auto">
                      <a:xfrm>
                        <a:off x="755576" y="60660"/>
                        <a:ext cx="5884863"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图片 1"/>
          <p:cNvPicPr>
            <a:picLocks noChangeAspect="1"/>
          </p:cNvPicPr>
          <p:nvPr/>
        </p:nvPicPr>
        <p:blipFill>
          <a:blip r:embed="rId5"/>
          <a:stretch>
            <a:fillRect/>
          </a:stretch>
        </p:blipFill>
        <p:spPr>
          <a:xfrm>
            <a:off x="1331640" y="764704"/>
            <a:ext cx="5852172" cy="4352553"/>
          </a:xfrm>
          <a:prstGeom prst="rect">
            <a:avLst/>
          </a:prstGeom>
        </p:spPr>
      </p:pic>
    </p:spTree>
    <p:extLst>
      <p:ext uri="{BB962C8B-B14F-4D97-AF65-F5344CB8AC3E}">
        <p14:creationId xmlns:p14="http://schemas.microsoft.com/office/powerpoint/2010/main" val="927382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normAutofit/>
          </a:bodyPr>
          <a:lstStyle/>
          <a:p>
            <a:r>
              <a:rPr lang="en-GB" altLang="zh-CN" sz="2800" dirty="0"/>
              <a:t>The wave equation (Vibrating string </a:t>
            </a:r>
            <a:r>
              <a:rPr lang="en-GB" altLang="zh-CN" sz="2800" dirty="0" err="1"/>
              <a:t>etc</a:t>
            </a:r>
            <a:r>
              <a:rPr lang="en-GB" altLang="zh-CN" sz="2800" dirty="0"/>
              <a:t>)</a:t>
            </a:r>
            <a:endParaRPr lang="pl-PL" altLang="zh-CN" i="1" dirty="0"/>
          </a:p>
        </p:txBody>
      </p:sp>
      <p:sp>
        <p:nvSpPr>
          <p:cNvPr id="12291" name="Rectangle 3"/>
          <p:cNvSpPr>
            <a:spLocks noGrp="1" noChangeArrowheads="1"/>
          </p:cNvSpPr>
          <p:nvPr>
            <p:ph type="body" idx="1"/>
          </p:nvPr>
        </p:nvSpPr>
        <p:spPr>
          <a:xfrm>
            <a:off x="684213" y="4797425"/>
            <a:ext cx="7772400" cy="1330325"/>
          </a:xfrm>
        </p:spPr>
        <p:txBody>
          <a:bodyPr/>
          <a:lstStyle/>
          <a:p>
            <a:pPr>
              <a:buFontTx/>
              <a:buNone/>
            </a:pPr>
            <a:r>
              <a:rPr lang="en-GB" altLang="zh-CN" sz="2400"/>
              <a:t>Because </a:t>
            </a:r>
            <a:r>
              <a:rPr lang="en-GB" altLang="zh-CN" sz="2400" i="1"/>
              <a:t>A= 1, B = 0, C = -1/a</a:t>
            </a:r>
            <a:r>
              <a:rPr lang="en-GB" altLang="zh-CN" sz="2400" i="1" baseline="30000"/>
              <a:t>2</a:t>
            </a:r>
            <a:r>
              <a:rPr lang="en-GB" altLang="zh-CN" sz="2400" i="1"/>
              <a:t> </a:t>
            </a:r>
            <a:r>
              <a:rPr lang="en-GB" altLang="zh-CN" sz="2400"/>
              <a:t>therefore </a:t>
            </a:r>
            <a:r>
              <a:rPr lang="en-GB" altLang="zh-CN" sz="2400" i="1"/>
              <a:t>B</a:t>
            </a:r>
            <a:r>
              <a:rPr lang="en-GB" altLang="zh-CN" sz="2400" i="1" baseline="30000"/>
              <a:t>2</a:t>
            </a:r>
            <a:r>
              <a:rPr lang="en-GB" altLang="zh-CN" sz="2400" i="1"/>
              <a:t>-4AC &gt;</a:t>
            </a:r>
            <a:r>
              <a:rPr lang="pl-PL" altLang="zh-CN" sz="2400" i="1"/>
              <a:t> </a:t>
            </a:r>
            <a:r>
              <a:rPr lang="en-GB" altLang="zh-CN" sz="2400" i="1"/>
              <a:t>0 </a:t>
            </a:r>
            <a:r>
              <a:rPr lang="en-GB" altLang="zh-CN" sz="2400"/>
              <a:t>the equation is hyperbolic.</a:t>
            </a:r>
            <a:r>
              <a:rPr lang="en-GB" altLang="zh-CN"/>
              <a:t> </a:t>
            </a:r>
            <a:endParaRPr lang="pl-PL" altLang="zh-CN"/>
          </a:p>
        </p:txBody>
      </p:sp>
      <p:graphicFrame>
        <p:nvGraphicFramePr>
          <p:cNvPr id="9218" name="Object 5"/>
          <p:cNvGraphicFramePr>
            <a:graphicFrameLocks noChangeAspect="1"/>
          </p:cNvGraphicFramePr>
          <p:nvPr>
            <p:extLst>
              <p:ext uri="{D42A27DB-BD31-4B8C-83A1-F6EECF244321}">
                <p14:modId xmlns:p14="http://schemas.microsoft.com/office/powerpoint/2010/main" val="2738583358"/>
              </p:ext>
            </p:extLst>
          </p:nvPr>
        </p:nvGraphicFramePr>
        <p:xfrm>
          <a:off x="985878" y="3068960"/>
          <a:ext cx="7700922" cy="1210346"/>
        </p:xfrm>
        <a:graphic>
          <a:graphicData uri="http://schemas.openxmlformats.org/presentationml/2006/ole">
            <mc:AlternateContent xmlns:mc="http://schemas.openxmlformats.org/markup-compatibility/2006">
              <mc:Choice xmlns:v="urn:schemas-microsoft-com:vml" Requires="v">
                <p:oleObj spid="_x0000_s10706" name="Equation" r:id="rId3" imgW="2958840" imgH="469800" progId="Equation.3">
                  <p:embed/>
                </p:oleObj>
              </mc:Choice>
              <mc:Fallback>
                <p:oleObj name="Equation" r:id="rId3" imgW="2958840" imgH="469800" progId="Equation.3">
                  <p:embed/>
                  <p:pic>
                    <p:nvPicPr>
                      <p:cNvPr id="921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878" y="3068960"/>
                        <a:ext cx="7700922" cy="1210346"/>
                      </a:xfrm>
                      <a:prstGeom prst="rect">
                        <a:avLst/>
                      </a:prstGeom>
                      <a:solidFill>
                        <a:srgbClr val="FFFF99"/>
                      </a:solidFill>
                      <a:ln>
                        <a:noFill/>
                      </a:ln>
                      <a:effectLst/>
                    </p:spPr>
                  </p:pic>
                </p:oleObj>
              </mc:Fallback>
            </mc:AlternateContent>
          </a:graphicData>
        </a:graphic>
      </p:graphicFrame>
      <p:graphicFrame>
        <p:nvGraphicFramePr>
          <p:cNvPr id="9219" name="Object 6"/>
          <p:cNvGraphicFramePr>
            <a:graphicFrameLocks noChangeAspect="1"/>
          </p:cNvGraphicFramePr>
          <p:nvPr>
            <p:extLst>
              <p:ext uri="{D42A27DB-BD31-4B8C-83A1-F6EECF244321}">
                <p14:modId xmlns:p14="http://schemas.microsoft.com/office/powerpoint/2010/main" val="2029701918"/>
              </p:ext>
            </p:extLst>
          </p:nvPr>
        </p:nvGraphicFramePr>
        <p:xfrm>
          <a:off x="1798638" y="1263650"/>
          <a:ext cx="5314950" cy="1301750"/>
        </p:xfrm>
        <a:graphic>
          <a:graphicData uri="http://schemas.openxmlformats.org/presentationml/2006/ole">
            <mc:AlternateContent xmlns:mc="http://schemas.openxmlformats.org/markup-compatibility/2006">
              <mc:Choice xmlns:v="urn:schemas-microsoft-com:vml" Requires="v">
                <p:oleObj spid="_x0000_s10707" name="Equation" r:id="rId5" imgW="1587240" imgH="444240" progId="Equation.DSMT4">
                  <p:embed/>
                </p:oleObj>
              </mc:Choice>
              <mc:Fallback>
                <p:oleObj name="Equation" r:id="rId5" imgW="1587240" imgH="444240" progId="Equation.DSMT4">
                  <p:embed/>
                  <p:pic>
                    <p:nvPicPr>
                      <p:cNvPr id="9219" name="Object 6"/>
                      <p:cNvPicPr>
                        <a:picLocks noChangeAspect="1" noChangeArrowheads="1"/>
                      </p:cNvPicPr>
                      <p:nvPr/>
                    </p:nvPicPr>
                    <p:blipFill>
                      <a:blip r:embed="rId6"/>
                      <a:srcRect/>
                      <a:stretch>
                        <a:fillRect/>
                      </a:stretch>
                    </p:blipFill>
                    <p:spPr bwMode="auto">
                      <a:xfrm>
                        <a:off x="1798638" y="1263650"/>
                        <a:ext cx="5314950" cy="13017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89329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11370147-273D-4FE8-8877-BACFCDB5DBF6}" type="slidenum">
              <a:rPr lang="en-US" altLang="zh-CN" smtClean="0"/>
              <a:pPr>
                <a:defRPr/>
              </a:pPr>
              <a:t>70</a:t>
            </a:fld>
            <a:endParaRPr lang="en-US" altLang="zh-CN"/>
          </a:p>
        </p:txBody>
      </p:sp>
      <p:sp>
        <p:nvSpPr>
          <p:cNvPr id="11" name="矩形 10"/>
          <p:cNvSpPr/>
          <p:nvPr/>
        </p:nvSpPr>
        <p:spPr>
          <a:xfrm>
            <a:off x="1648309" y="528042"/>
            <a:ext cx="5979522" cy="584775"/>
          </a:xfrm>
          <a:prstGeom prst="rect">
            <a:avLst/>
          </a:prstGeom>
        </p:spPr>
        <p:txBody>
          <a:bodyPr wrap="none">
            <a:spAutoFit/>
          </a:bodyPr>
          <a:lstStyle/>
          <a:p>
            <a:r>
              <a:rPr lang="en-US" altLang="zh-CN" sz="3200" b="1" dirty="0">
                <a:latin typeface="Cambria Math" panose="02040503050406030204" pitchFamily="18" charset="0"/>
                <a:ea typeface="Cambria Math" panose="02040503050406030204" pitchFamily="18" charset="0"/>
              </a:rPr>
              <a:t>Stability of the Numerical Scheme</a:t>
            </a:r>
            <a:endParaRPr lang="zh-CN" altLang="en-US" sz="3200" dirty="0">
              <a:latin typeface="Cambria Math" panose="02040503050406030204" pitchFamily="18" charset="0"/>
            </a:endParaRPr>
          </a:p>
        </p:txBody>
      </p:sp>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231" y="1727465"/>
            <a:ext cx="4803964" cy="565172"/>
          </a:xfrm>
          <a:prstGeom prst="rect">
            <a:avLst/>
          </a:prstGeom>
          <a:noFill/>
          <a:ln w="15875">
            <a:solidFill>
              <a:srgbClr val="C00000"/>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a14="http://schemas.microsoft.com/office/drawing/2010/main">
        <mc:Choice Requires="a14">
          <p:sp>
            <p:nvSpPr>
              <p:cNvPr id="13" name="矩形 12"/>
              <p:cNvSpPr/>
              <p:nvPr/>
            </p:nvSpPr>
            <p:spPr>
              <a:xfrm>
                <a:off x="62566" y="2508040"/>
                <a:ext cx="8943388" cy="830997"/>
              </a:xfrm>
              <a:prstGeom prst="rect">
                <a:avLst/>
              </a:prstGeom>
            </p:spPr>
            <p:txBody>
              <a:bodyPr wrap="square">
                <a:spAutoFit/>
              </a:bodyPr>
              <a:lstStyle/>
              <a:p>
                <a:r>
                  <a:rPr lang="en-US" altLang="zh-CN" sz="2400" dirty="0">
                    <a:latin typeface="Cambria Math" panose="02040503050406030204" pitchFamily="18" charset="0"/>
                    <a:ea typeface="Cambria Math" panose="02040503050406030204" pitchFamily="18" charset="0"/>
                  </a:rPr>
                  <a:t>It should be noted that these finite difference approximations are only valid to some order in </a:t>
                </a:r>
                <a14:m>
                  <m:oMath xmlns:m="http://schemas.openxmlformats.org/officeDocument/2006/math">
                    <m:r>
                      <a:rPr lang="zh-CN" altLang="en-US" sz="2400" i="1" smtClean="0">
                        <a:latin typeface="Cambria Math" panose="02040503050406030204" pitchFamily="18" charset="0"/>
                      </a:rPr>
                      <m:t>𝛿</m:t>
                    </m:r>
                    <m:r>
                      <a:rPr lang="en-US" altLang="zh-CN" sz="2400" b="0" i="1" smtClean="0">
                        <a:latin typeface="Cambria Math" panose="02040503050406030204" pitchFamily="18" charset="0"/>
                        <a:ea typeface="Cambria Math" panose="02040503050406030204" pitchFamily="18" charset="0"/>
                      </a:rPr>
                      <m:t>𝑥</m:t>
                    </m:r>
                  </m:oMath>
                </a14:m>
                <a:r>
                  <a:rPr lang="en-US" altLang="zh-CN" sz="2400" dirty="0">
                    <a:latin typeface="Cambria Math" panose="02040503050406030204" pitchFamily="18" charset="0"/>
                    <a:ea typeface="Cambria Math" panose="02040503050406030204" pitchFamily="18" charset="0"/>
                  </a:rPr>
                  <a:t> or </a:t>
                </a:r>
                <a14:m>
                  <m:oMath xmlns:m="http://schemas.openxmlformats.org/officeDocument/2006/math">
                    <m:r>
                      <a:rPr lang="zh-CN" altLang="en-US" sz="2400" i="1" smtClean="0">
                        <a:latin typeface="Cambria Math" panose="02040503050406030204" pitchFamily="18" charset="0"/>
                      </a:rPr>
                      <m:t>𝛿</m:t>
                    </m:r>
                    <m:r>
                      <a:rPr lang="en-US" altLang="zh-CN" sz="2400" b="0" i="1" smtClean="0">
                        <a:latin typeface="Cambria Math" panose="02040503050406030204" pitchFamily="18" charset="0"/>
                        <a:ea typeface="Cambria Math" panose="02040503050406030204" pitchFamily="18" charset="0"/>
                      </a:rPr>
                      <m:t>𝑡</m:t>
                    </m:r>
                  </m:oMath>
                </a14:m>
                <a:r>
                  <a:rPr lang="en-US" altLang="zh-CN" sz="2400" dirty="0">
                    <a:latin typeface="Cambria Math" panose="02040503050406030204" pitchFamily="18" charset="0"/>
                    <a:ea typeface="Cambria Math" panose="02040503050406030204" pitchFamily="18" charset="0"/>
                  </a:rPr>
                  <a:t>.</a:t>
                </a:r>
                <a:endParaRPr lang="zh-CN" altLang="en-US" sz="2400" dirty="0">
                  <a:latin typeface="Cambria Math" panose="020405030504060302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62566" y="2508040"/>
                <a:ext cx="8943388" cy="830997"/>
              </a:xfrm>
              <a:prstGeom prst="rect">
                <a:avLst/>
              </a:prstGeom>
              <a:blipFill rotWithShape="1">
                <a:blip r:embed="rId4"/>
                <a:stretch>
                  <a:fillRect l="-1022" t="-5839" b="-15328"/>
                </a:stretch>
              </a:blipFill>
            </p:spPr>
            <p:txBody>
              <a:bodyPr/>
              <a:lstStyle/>
              <a:p>
                <a:r>
                  <a:rPr lang="zh-CN" altLang="en-US">
                    <a:noFill/>
                  </a:rPr>
                  <a:t> </a:t>
                </a:r>
              </a:p>
            </p:txBody>
          </p:sp>
        </mc:Fallback>
      </mc:AlternateContent>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4392" y="4261751"/>
            <a:ext cx="3461562" cy="2417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5" name="矩形 14"/>
              <p:cNvSpPr/>
              <p:nvPr/>
            </p:nvSpPr>
            <p:spPr>
              <a:xfrm>
                <a:off x="94427" y="4124404"/>
                <a:ext cx="5701709" cy="2554545"/>
              </a:xfrm>
              <a:prstGeom prst="rect">
                <a:avLst/>
              </a:prstGeom>
            </p:spPr>
            <p:txBody>
              <a:bodyPr wrap="square">
                <a:spAutoFit/>
              </a:bodyPr>
              <a:lstStyle/>
              <a:p>
                <a:r>
                  <a:rPr lang="en-US" altLang="zh-CN" sz="2000" dirty="0">
                    <a:latin typeface="Cambria Math" panose="02040503050406030204" pitchFamily="18" charset="0"/>
                    <a:ea typeface="Cambria Math" panose="02040503050406030204" pitchFamily="18" charset="0"/>
                  </a:rPr>
                  <a:t> Note that as the sizes</a:t>
                </a:r>
                <a14:m>
                  <m:oMath xmlns:m="http://schemas.openxmlformats.org/officeDocument/2006/math">
                    <m:r>
                      <a:rPr lang="en-US" altLang="zh-CN" sz="2000" b="0" i="0" smtClean="0">
                        <a:solidFill>
                          <a:prstClr val="black"/>
                        </a:solidFill>
                        <a:latin typeface="Cambria Math" panose="02040503050406030204" pitchFamily="18" charset="0"/>
                        <a:ea typeface="Cambria Math" panose="02040503050406030204" pitchFamily="18" charset="0"/>
                      </a:rPr>
                      <m:t> </m:t>
                    </m:r>
                    <m:r>
                      <a:rPr lang="zh-CN" altLang="en-US" sz="2000" i="1">
                        <a:solidFill>
                          <a:prstClr val="black"/>
                        </a:solidFill>
                        <a:latin typeface="Cambria Math" panose="02040503050406030204" pitchFamily="18" charset="0"/>
                      </a:rPr>
                      <m:t>𝛿</m:t>
                    </m:r>
                    <m:r>
                      <a:rPr lang="en-US" altLang="zh-CN" sz="2000" i="1">
                        <a:solidFill>
                          <a:prstClr val="black"/>
                        </a:solidFill>
                        <a:latin typeface="Cambria Math" panose="02040503050406030204" pitchFamily="18" charset="0"/>
                        <a:ea typeface="Cambria Math" panose="02040503050406030204" pitchFamily="18" charset="0"/>
                      </a:rPr>
                      <m:t>𝑥</m:t>
                    </m:r>
                  </m:oMath>
                </a14:m>
                <a:r>
                  <a:rPr lang="en-US" altLang="zh-CN" sz="2000" dirty="0">
                    <a:solidFill>
                      <a:prstClr val="black"/>
                    </a:solidFill>
                    <a:latin typeface="Cambria Math" panose="02040503050406030204" pitchFamily="18" charset="0"/>
                    <a:ea typeface="Cambria Math" panose="02040503050406030204" pitchFamily="18" charset="0"/>
                  </a:rPr>
                  <a:t> and </a:t>
                </a:r>
                <a14:m>
                  <m:oMath xmlns:m="http://schemas.openxmlformats.org/officeDocument/2006/math">
                    <m:r>
                      <a:rPr lang="zh-CN" altLang="en-US" sz="2000" i="1">
                        <a:solidFill>
                          <a:prstClr val="black"/>
                        </a:solidFill>
                        <a:latin typeface="Cambria Math" panose="02040503050406030204" pitchFamily="18" charset="0"/>
                      </a:rPr>
                      <m:t>𝛿</m:t>
                    </m:r>
                    <m:r>
                      <a:rPr lang="en-US" altLang="zh-CN" sz="2000" i="1">
                        <a:solidFill>
                          <a:prstClr val="black"/>
                        </a:solidFill>
                        <a:latin typeface="Cambria Math" panose="02040503050406030204" pitchFamily="18" charset="0"/>
                        <a:ea typeface="Cambria Math" panose="02040503050406030204" pitchFamily="18" charset="0"/>
                      </a:rPr>
                      <m:t>𝑡</m:t>
                    </m:r>
                    <m:r>
                      <a:rPr lang="en-US" altLang="zh-CN" sz="2000" i="1">
                        <a:solidFill>
                          <a:prstClr val="black"/>
                        </a:solidFill>
                        <a:latin typeface="Cambria Math" panose="02040503050406030204" pitchFamily="18" charset="0"/>
                        <a:ea typeface="Cambria Math" panose="02040503050406030204" pitchFamily="18" charset="0"/>
                      </a:rPr>
                      <m:t> </m:t>
                    </m:r>
                  </m:oMath>
                </a14:m>
                <a:r>
                  <a:rPr lang="en-US" altLang="zh-CN" sz="2000" dirty="0">
                    <a:latin typeface="Cambria Math" panose="02040503050406030204" pitchFamily="18" charset="0"/>
                    <a:ea typeface="Cambria Math" panose="02040503050406030204" pitchFamily="18" charset="0"/>
                  </a:rPr>
                  <a:t>are made smaller, the truncation error of approximating the partial derivatives by finite differences decreases. However, for smaller sizes, more computations need to be done to get solutions for the same domain and total time, which leads to increased </a:t>
                </a:r>
                <a:r>
                  <a:rPr lang="en-US" altLang="zh-CN" sz="2000" dirty="0" err="1">
                    <a:latin typeface="Cambria Math" panose="02040503050406030204" pitchFamily="18" charset="0"/>
                    <a:ea typeface="Cambria Math" panose="02040503050406030204" pitchFamily="18" charset="0"/>
                  </a:rPr>
                  <a:t>roundoff</a:t>
                </a:r>
                <a:r>
                  <a:rPr lang="en-US" altLang="zh-CN" sz="2000" dirty="0">
                    <a:latin typeface="Cambria Math" panose="02040503050406030204" pitchFamily="18" charset="0"/>
                    <a:ea typeface="Cambria Math" panose="02040503050406030204" pitchFamily="18" charset="0"/>
                  </a:rPr>
                  <a:t> error. The total error as a function of these sizes is sketched in the figure.</a:t>
                </a:r>
                <a:endParaRPr lang="zh-CN" altLang="en-US" sz="2000" dirty="0">
                  <a:latin typeface="Cambria Math" panose="020405030504060302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94427" y="4124404"/>
                <a:ext cx="5701709" cy="2554545"/>
              </a:xfrm>
              <a:prstGeom prst="rect">
                <a:avLst/>
              </a:prstGeom>
              <a:blipFill>
                <a:blip r:embed="rId6"/>
                <a:stretch>
                  <a:fillRect l="-1068" t="-1432" b="-3341"/>
                </a:stretch>
              </a:blipFill>
            </p:spPr>
            <p:txBody>
              <a:bodyPr/>
              <a:lstStyle/>
              <a:p>
                <a:r>
                  <a:rPr lang="zh-CN" altLang="en-US">
                    <a:noFill/>
                  </a:rPr>
                  <a:t> </a:t>
                </a:r>
              </a:p>
            </p:txBody>
          </p:sp>
        </mc:Fallback>
      </mc:AlternateContent>
      <p:sp>
        <p:nvSpPr>
          <p:cNvPr id="16" name="矩形 15"/>
          <p:cNvSpPr/>
          <p:nvPr/>
        </p:nvSpPr>
        <p:spPr>
          <a:xfrm>
            <a:off x="160696" y="3440436"/>
            <a:ext cx="7222817" cy="461665"/>
          </a:xfrm>
          <a:prstGeom prst="rect">
            <a:avLst/>
          </a:prstGeom>
        </p:spPr>
        <p:txBody>
          <a:bodyPr wrap="square">
            <a:spAutoFit/>
          </a:bodyPr>
          <a:lstStyle/>
          <a:p>
            <a:r>
              <a:rPr lang="en-US" altLang="zh-CN" sz="2400" dirty="0">
                <a:latin typeface="Cambria Math" panose="02040503050406030204" pitchFamily="18" charset="0"/>
                <a:ea typeface="Cambria Math" panose="02040503050406030204" pitchFamily="18" charset="0"/>
              </a:rPr>
              <a:t>convergent only when</a:t>
            </a:r>
            <a:endParaRPr lang="zh-CN" altLang="en-US" sz="2400" dirty="0">
              <a:latin typeface="Cambria Math" panose="02040503050406030204" pitchFamily="18" charset="0"/>
            </a:endParaRPr>
          </a:p>
        </p:txBody>
      </p:sp>
      <p:graphicFrame>
        <p:nvGraphicFramePr>
          <p:cNvPr id="17" name="Object 6"/>
          <p:cNvGraphicFramePr>
            <a:graphicFrameLocks noChangeAspect="1"/>
          </p:cNvGraphicFramePr>
          <p:nvPr/>
        </p:nvGraphicFramePr>
        <p:xfrm>
          <a:off x="3548063" y="3324225"/>
          <a:ext cx="4497387" cy="693738"/>
        </p:xfrm>
        <a:graphic>
          <a:graphicData uri="http://schemas.openxmlformats.org/presentationml/2006/ole">
            <mc:AlternateContent xmlns:mc="http://schemas.openxmlformats.org/markup-compatibility/2006">
              <mc:Choice xmlns:v="urn:schemas-microsoft-com:vml" Requires="v">
                <p:oleObj spid="_x0000_s57424" name="Equation" r:id="rId7" imgW="1904760" imgH="419040" progId="Equation.DSMT4">
                  <p:embed/>
                </p:oleObj>
              </mc:Choice>
              <mc:Fallback>
                <p:oleObj name="Equation" r:id="rId7" imgW="1904760" imgH="419040" progId="Equation.DSMT4">
                  <p:embed/>
                  <p:pic>
                    <p:nvPicPr>
                      <p:cNvPr id="17" name="Object 6"/>
                      <p:cNvPicPr>
                        <a:picLocks noChangeAspect="1" noChangeArrowheads="1"/>
                      </p:cNvPicPr>
                      <p:nvPr/>
                    </p:nvPicPr>
                    <p:blipFill>
                      <a:blip r:embed="rId8"/>
                      <a:srcRect/>
                      <a:stretch>
                        <a:fillRect/>
                      </a:stretch>
                    </p:blipFill>
                    <p:spPr bwMode="auto">
                      <a:xfrm>
                        <a:off x="3548063" y="3324225"/>
                        <a:ext cx="4497387" cy="693738"/>
                      </a:xfrm>
                      <a:prstGeom prst="rect">
                        <a:avLst/>
                      </a:prstGeom>
                      <a:solidFill>
                        <a:srgbClr val="FFFF99"/>
                      </a:solidFill>
                      <a:ln>
                        <a:noFill/>
                      </a:ln>
                      <a:effectLst/>
                    </p:spPr>
                  </p:pic>
                </p:oleObj>
              </mc:Fallback>
            </mc:AlternateContent>
          </a:graphicData>
        </a:graphic>
      </p:graphicFrame>
    </p:spTree>
    <p:extLst>
      <p:ext uri="{BB962C8B-B14F-4D97-AF65-F5344CB8AC3E}">
        <p14:creationId xmlns:p14="http://schemas.microsoft.com/office/powerpoint/2010/main" val="9542426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874" y="346937"/>
            <a:ext cx="2710510" cy="93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147242" y="585763"/>
            <a:ext cx="4398640" cy="523220"/>
          </a:xfrm>
          <a:prstGeom prst="rect">
            <a:avLst/>
          </a:prstGeom>
        </p:spPr>
        <p:txBody>
          <a:bodyPr wrap="none">
            <a:spAutoFit/>
          </a:bodyPr>
          <a:lstStyle/>
          <a:p>
            <a:r>
              <a:rPr lang="en-US" altLang="zh-CN" sz="2800" b="1" dirty="0">
                <a:latin typeface="Cambria Math" panose="02040503050406030204" pitchFamily="18" charset="0"/>
                <a:ea typeface="Cambria Math" panose="02040503050406030204" pitchFamily="18" charset="0"/>
              </a:rPr>
              <a:t>Explicit Scheme for Solving </a:t>
            </a:r>
            <a:endParaRPr lang="zh-CN" altLang="en-US" sz="2800" dirty="0"/>
          </a:p>
        </p:txBody>
      </p:sp>
      <p:sp>
        <p:nvSpPr>
          <p:cNvPr id="6" name="矩形 5"/>
          <p:cNvSpPr/>
          <p:nvPr/>
        </p:nvSpPr>
        <p:spPr>
          <a:xfrm>
            <a:off x="251520" y="1587226"/>
            <a:ext cx="3168352" cy="461665"/>
          </a:xfrm>
          <a:prstGeom prst="rect">
            <a:avLst/>
          </a:prstGeom>
        </p:spPr>
        <p:txBody>
          <a:bodyPr wrap="square">
            <a:spAutoFit/>
          </a:bodyPr>
          <a:lstStyle/>
          <a:p>
            <a:r>
              <a:rPr lang="en-US" altLang="zh-CN" sz="2400" dirty="0">
                <a:latin typeface="Cambria Math" panose="02040503050406030204" pitchFamily="18" charset="0"/>
                <a:ea typeface="Cambria Math" panose="02040503050406030204" pitchFamily="18" charset="0"/>
              </a:rPr>
              <a:t>Initial conditions: </a:t>
            </a:r>
            <a:endParaRPr lang="zh-CN" altLang="en-US" sz="2400" dirty="0">
              <a:latin typeface="Cambria Math" panose="02040503050406030204" pitchFamily="18" charset="0"/>
            </a:endParaRPr>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1556792"/>
            <a:ext cx="3101500" cy="486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171841" y="2023045"/>
            <a:ext cx="3054041" cy="461665"/>
          </a:xfrm>
          <a:prstGeom prst="rect">
            <a:avLst/>
          </a:prstGeom>
        </p:spPr>
        <p:txBody>
          <a:bodyPr wrap="none">
            <a:spAutoFit/>
          </a:bodyPr>
          <a:lstStyle/>
          <a:p>
            <a:r>
              <a:rPr lang="en-US" altLang="zh-CN" dirty="0"/>
              <a:t> </a:t>
            </a:r>
            <a:r>
              <a:rPr lang="en-US" altLang="zh-CN" sz="2400" dirty="0">
                <a:latin typeface="Cambria Math" panose="02040503050406030204" pitchFamily="18" charset="0"/>
                <a:ea typeface="Cambria Math" panose="02040503050406030204" pitchFamily="18" charset="0"/>
              </a:rPr>
              <a:t>Boundary conditions:</a:t>
            </a:r>
            <a:endParaRPr lang="zh-CN" altLang="en-US" sz="2400" dirty="0">
              <a:latin typeface="Cambria Math" panose="02040503050406030204" pitchFamily="18" charset="0"/>
            </a:endParaRPr>
          </a:p>
        </p:txBody>
      </p:sp>
      <p:pic>
        <p:nvPicPr>
          <p:cNvPr id="1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944" y="2682155"/>
            <a:ext cx="2375834" cy="659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2521665"/>
            <a:ext cx="2042018" cy="621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06440" y="3134925"/>
            <a:ext cx="2988032" cy="618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357" y="3753541"/>
            <a:ext cx="1566661" cy="504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7453" y="3897107"/>
            <a:ext cx="4559472" cy="513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2037" y="4473599"/>
            <a:ext cx="1253647"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15056" y="4489473"/>
            <a:ext cx="299085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97453" y="6009771"/>
            <a:ext cx="3008109" cy="497582"/>
          </a:xfrm>
          <a:prstGeom prst="rect">
            <a:avLst/>
          </a:prstGeom>
          <a:noFill/>
          <a:ln w="38100">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pic>
        <p:nvPicPr>
          <p:cNvPr id="1024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28231" y="2066021"/>
            <a:ext cx="1931245" cy="370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640149" y="2015717"/>
            <a:ext cx="619704" cy="461665"/>
          </a:xfrm>
          <a:prstGeom prst="rect">
            <a:avLst/>
          </a:prstGeom>
          <a:noFill/>
        </p:spPr>
        <p:txBody>
          <a:bodyPr wrap="square" rtlCol="0">
            <a:spAutoFit/>
          </a:bodyPr>
          <a:lstStyle/>
          <a:p>
            <a:r>
              <a:rPr lang="zh-CN" altLang="en-US" sz="2400" dirty="0">
                <a:latin typeface="Cambria Math"/>
                <a:ea typeface="Cambria Math" panose="02040503050406030204" pitchFamily="18" charset="0"/>
              </a:rPr>
              <a:t>⇒</a:t>
            </a:r>
            <a:endParaRPr lang="zh-CN" altLang="en-US" sz="2400" dirty="0">
              <a:latin typeface="Cambria Math" panose="02040503050406030204" pitchFamily="18" charset="0"/>
              <a:ea typeface="Cambria Math" panose="02040503050406030204" pitchFamily="18" charset="0"/>
            </a:endParaRPr>
          </a:p>
        </p:txBody>
      </p:sp>
      <p:pic>
        <p:nvPicPr>
          <p:cNvPr id="10243"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7957" y="2081699"/>
            <a:ext cx="2141716" cy="4030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28583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509863" y="2348977"/>
            <a:ext cx="4638201"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4" rIns="91429" bIns="45714" anchor="ctr"/>
          <a:lstStyle>
            <a:lvl1pPr defTabSz="1019175">
              <a:defRPr sz="4400">
                <a:solidFill>
                  <a:schemeClr val="tx1"/>
                </a:solidFill>
                <a:latin typeface="Times New Roman" panose="02020603050405020304" pitchFamily="18" charset="0"/>
                <a:cs typeface="Arial" panose="020B0604020202020204" pitchFamily="34" charset="0"/>
              </a:defRPr>
            </a:lvl1pPr>
            <a:lvl2pPr defTabSz="1019175">
              <a:defRPr sz="4400">
                <a:solidFill>
                  <a:schemeClr val="tx1"/>
                </a:solidFill>
                <a:latin typeface="Times New Roman" panose="02020603050405020304" pitchFamily="18" charset="0"/>
                <a:cs typeface="Arial" panose="020B0604020202020204" pitchFamily="34" charset="0"/>
              </a:defRPr>
            </a:lvl2pPr>
            <a:lvl3pPr defTabSz="1019175">
              <a:defRPr sz="4400">
                <a:solidFill>
                  <a:schemeClr val="tx1"/>
                </a:solidFill>
                <a:latin typeface="Times New Roman" panose="02020603050405020304" pitchFamily="18" charset="0"/>
                <a:cs typeface="Arial" panose="020B0604020202020204" pitchFamily="34" charset="0"/>
              </a:defRPr>
            </a:lvl3pPr>
            <a:lvl4pPr defTabSz="1019175">
              <a:defRPr sz="4400">
                <a:solidFill>
                  <a:schemeClr val="tx1"/>
                </a:solidFill>
                <a:latin typeface="Times New Roman" panose="02020603050405020304" pitchFamily="18" charset="0"/>
                <a:cs typeface="Arial" panose="020B0604020202020204" pitchFamily="34" charset="0"/>
              </a:defRPr>
            </a:lvl4pPr>
            <a:lvl5pPr defTabSz="1019175">
              <a:defRPr sz="4400">
                <a:solidFill>
                  <a:schemeClr val="tx1"/>
                </a:solidFill>
                <a:latin typeface="Times New Roman" panose="02020603050405020304" pitchFamily="18" charset="0"/>
                <a:cs typeface="Arial" panose="020B0604020202020204" pitchFamily="34" charset="0"/>
              </a:defRPr>
            </a:lvl5pPr>
            <a:lvl6pPr marL="457200" defTabSz="1019175" fontAlgn="base">
              <a:spcBef>
                <a:spcPct val="0"/>
              </a:spcBef>
              <a:spcAft>
                <a:spcPct val="0"/>
              </a:spcAft>
              <a:defRPr sz="4400">
                <a:solidFill>
                  <a:schemeClr val="tx1"/>
                </a:solidFill>
                <a:latin typeface="Times New Roman" panose="02020603050405020304" pitchFamily="18" charset="0"/>
                <a:cs typeface="Arial" panose="020B0604020202020204" pitchFamily="34" charset="0"/>
              </a:defRPr>
            </a:lvl6pPr>
            <a:lvl7pPr marL="914400" defTabSz="1019175" fontAlgn="base">
              <a:spcBef>
                <a:spcPct val="0"/>
              </a:spcBef>
              <a:spcAft>
                <a:spcPct val="0"/>
              </a:spcAft>
              <a:defRPr sz="4400">
                <a:solidFill>
                  <a:schemeClr val="tx1"/>
                </a:solidFill>
                <a:latin typeface="Times New Roman" panose="02020603050405020304" pitchFamily="18" charset="0"/>
                <a:cs typeface="Arial" panose="020B0604020202020204" pitchFamily="34" charset="0"/>
              </a:defRPr>
            </a:lvl7pPr>
            <a:lvl8pPr marL="1371600" defTabSz="1019175" fontAlgn="base">
              <a:spcBef>
                <a:spcPct val="0"/>
              </a:spcBef>
              <a:spcAft>
                <a:spcPct val="0"/>
              </a:spcAft>
              <a:defRPr sz="4400">
                <a:solidFill>
                  <a:schemeClr val="tx1"/>
                </a:solidFill>
                <a:latin typeface="Times New Roman" panose="02020603050405020304" pitchFamily="18" charset="0"/>
                <a:cs typeface="Arial" panose="020B0604020202020204" pitchFamily="34" charset="0"/>
              </a:defRPr>
            </a:lvl8pPr>
            <a:lvl9pPr marL="1828800" defTabSz="1019175" fontAlgn="base">
              <a:spcBef>
                <a:spcPct val="0"/>
              </a:spcBef>
              <a:spcAft>
                <a:spcPct val="0"/>
              </a:spcAft>
              <a:defRPr sz="4400">
                <a:solidFill>
                  <a:schemeClr val="tx1"/>
                </a:solidFill>
                <a:latin typeface="Times New Roman" panose="02020603050405020304" pitchFamily="18" charset="0"/>
                <a:cs typeface="Arial" panose="020B0604020202020204" pitchFamily="34" charset="0"/>
              </a:defRPr>
            </a:lvl9pPr>
          </a:lstStyle>
          <a:p>
            <a:r>
              <a:rPr lang="en-US" altLang="zh-CN" sz="2400" dirty="0">
                <a:solidFill>
                  <a:srgbClr val="000099"/>
                </a:solidFill>
                <a:latin typeface="Tahoma" panose="020B0604030504040204" pitchFamily="34" charset="0"/>
                <a:ea typeface="宋体" panose="02010600030101010101" pitchFamily="2" charset="-122"/>
              </a:rPr>
              <a:t>Spectral radius of a matrix</a:t>
            </a:r>
          </a:p>
        </p:txBody>
      </p:sp>
      <p:sp>
        <p:nvSpPr>
          <p:cNvPr id="9" name="Text Box 5"/>
          <p:cNvSpPr txBox="1">
            <a:spLocks noChangeArrowheads="1"/>
          </p:cNvSpPr>
          <p:nvPr/>
        </p:nvSpPr>
        <p:spPr bwMode="auto">
          <a:xfrm>
            <a:off x="441698" y="3047826"/>
            <a:ext cx="8526462" cy="952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lang="en-US" altLang="zh-CN" sz="2000" dirty="0">
                <a:latin typeface="Tahoma" panose="020B0604030504040204" pitchFamily="34" charset="0"/>
                <a:ea typeface="宋体" panose="02010600030101010101" pitchFamily="2" charset="-122"/>
              </a:rPr>
              <a:t>The iterative process                        converges if the </a:t>
            </a:r>
            <a:r>
              <a:rPr lang="en-US" altLang="zh-CN" sz="2000" i="1" dirty="0">
                <a:latin typeface="Tahoma" panose="020B0604030504040204" pitchFamily="34" charset="0"/>
                <a:ea typeface="宋体" panose="02010600030101010101" pitchFamily="2" charset="-122"/>
              </a:rPr>
              <a:t>spectral radius</a:t>
            </a:r>
            <a:r>
              <a:rPr lang="en-US" altLang="zh-CN" sz="2000" dirty="0">
                <a:latin typeface="Tahoma" panose="020B0604030504040204" pitchFamily="34" charset="0"/>
                <a:ea typeface="宋体" panose="02010600030101010101" pitchFamily="2" charset="-122"/>
              </a:rPr>
              <a:t> of </a:t>
            </a:r>
            <a:r>
              <a:rPr lang="en-US" altLang="zh-CN" sz="2000" b="1" dirty="0">
                <a:latin typeface="Tahoma" panose="020B0604030504040204" pitchFamily="34" charset="0"/>
                <a:ea typeface="宋体" panose="02010600030101010101" pitchFamily="2" charset="-122"/>
              </a:rPr>
              <a:t>T</a:t>
            </a:r>
            <a:r>
              <a:rPr lang="en-US" altLang="zh-CN" sz="2000" dirty="0">
                <a:latin typeface="Tahoma" panose="020B0604030504040204" pitchFamily="34" charset="0"/>
                <a:ea typeface="宋体" panose="02010600030101010101" pitchFamily="2" charset="-122"/>
              </a:rPr>
              <a:t> is below 1, where spectral radius of a matrix is defined as:</a:t>
            </a:r>
            <a:endParaRPr lang="en-US" altLang="zh-CN" sz="2000" b="1" i="1" dirty="0">
              <a:latin typeface="Tahoma" panose="020B0604030504040204" pitchFamily="34" charset="0"/>
              <a:ea typeface="宋体" panose="02010600030101010101" pitchFamily="2" charset="-122"/>
            </a:endParaRPr>
          </a:p>
        </p:txBody>
      </p:sp>
      <p:graphicFrame>
        <p:nvGraphicFramePr>
          <p:cNvPr id="10" name="Object 6"/>
          <p:cNvGraphicFramePr>
            <a:graphicFrameLocks noChangeAspect="1"/>
          </p:cNvGraphicFramePr>
          <p:nvPr>
            <p:extLst>
              <p:ext uri="{D42A27DB-BD31-4B8C-83A1-F6EECF244321}">
                <p14:modId xmlns:p14="http://schemas.microsoft.com/office/powerpoint/2010/main" val="3504981579"/>
              </p:ext>
            </p:extLst>
          </p:nvPr>
        </p:nvGraphicFramePr>
        <p:xfrm>
          <a:off x="3116635" y="3119264"/>
          <a:ext cx="1649413" cy="501650"/>
        </p:xfrm>
        <a:graphic>
          <a:graphicData uri="http://schemas.openxmlformats.org/presentationml/2006/ole">
            <mc:AlternateContent xmlns:mc="http://schemas.openxmlformats.org/markup-compatibility/2006">
              <mc:Choice xmlns:v="urn:schemas-microsoft-com:vml" Requires="v">
                <p:oleObj spid="_x0000_s14956" name="משוואה" r:id="rId3" imgW="876240" imgH="266400" progId="Equation.3">
                  <p:embed/>
                </p:oleObj>
              </mc:Choice>
              <mc:Fallback>
                <p:oleObj name="משוואה" r:id="rId3" imgW="876240" imgH="266400" progId="Equation.3">
                  <p:embed/>
                  <p:pic>
                    <p:nvPicPr>
                      <p:cNvPr id="21095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6635" y="3119264"/>
                        <a:ext cx="1649413"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7"/>
          <p:cNvGraphicFramePr>
            <a:graphicFrameLocks noChangeAspect="1"/>
          </p:cNvGraphicFramePr>
          <p:nvPr>
            <p:extLst>
              <p:ext uri="{D42A27DB-BD31-4B8C-83A1-F6EECF244321}">
                <p14:modId xmlns:p14="http://schemas.microsoft.com/office/powerpoint/2010/main" val="4028071753"/>
              </p:ext>
            </p:extLst>
          </p:nvPr>
        </p:nvGraphicFramePr>
        <p:xfrm>
          <a:off x="3654798" y="4294014"/>
          <a:ext cx="1792287" cy="647700"/>
        </p:xfrm>
        <a:graphic>
          <a:graphicData uri="http://schemas.openxmlformats.org/presentationml/2006/ole">
            <mc:AlternateContent xmlns:mc="http://schemas.openxmlformats.org/markup-compatibility/2006">
              <mc:Choice xmlns:v="urn:schemas-microsoft-com:vml" Requires="v">
                <p:oleObj spid="_x0000_s14957" name="Equation" r:id="rId5" imgW="952200" imgH="342720" progId="Equation.DSMT4">
                  <p:embed/>
                </p:oleObj>
              </mc:Choice>
              <mc:Fallback>
                <p:oleObj name="Equation" r:id="rId5" imgW="952200" imgH="342720" progId="Equation.DSMT4">
                  <p:embed/>
                  <p:pic>
                    <p:nvPicPr>
                      <p:cNvPr id="21095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4798" y="4294014"/>
                        <a:ext cx="17922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8"/>
          <p:cNvSpPr txBox="1">
            <a:spLocks noChangeArrowheads="1"/>
          </p:cNvSpPr>
          <p:nvPr/>
        </p:nvSpPr>
        <p:spPr bwMode="auto">
          <a:xfrm>
            <a:off x="441698" y="5095701"/>
            <a:ext cx="852646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pPr>
            <a:r>
              <a:rPr lang="en-US" altLang="zh-CN" sz="2000">
                <a:latin typeface="Tahoma" panose="020B0604030504040204" pitchFamily="34" charset="0"/>
                <a:ea typeface="宋体" panose="02010600030101010101" pitchFamily="2" charset="-122"/>
              </a:rPr>
              <a:t>The largest eigenvalue (the first after ordering) governs the dynamic system, i.e.:</a:t>
            </a:r>
          </a:p>
        </p:txBody>
      </p:sp>
      <p:graphicFrame>
        <p:nvGraphicFramePr>
          <p:cNvPr id="13" name="Object 9"/>
          <p:cNvGraphicFramePr>
            <a:graphicFrameLocks noChangeAspect="1"/>
          </p:cNvGraphicFramePr>
          <p:nvPr>
            <p:extLst>
              <p:ext uri="{D42A27DB-BD31-4B8C-83A1-F6EECF244321}">
                <p14:modId xmlns:p14="http://schemas.microsoft.com/office/powerpoint/2010/main" val="1294063115"/>
              </p:ext>
            </p:extLst>
          </p:nvPr>
        </p:nvGraphicFramePr>
        <p:xfrm>
          <a:off x="3618285" y="5994226"/>
          <a:ext cx="1766888" cy="525463"/>
        </p:xfrm>
        <a:graphic>
          <a:graphicData uri="http://schemas.openxmlformats.org/presentationml/2006/ole">
            <mc:AlternateContent xmlns:mc="http://schemas.openxmlformats.org/markup-compatibility/2006">
              <mc:Choice xmlns:v="urn:schemas-microsoft-com:vml" Requires="v">
                <p:oleObj spid="_x0000_s14958" name="משוואה" r:id="rId7" imgW="939600" imgH="279360" progId="Equation.3">
                  <p:embed/>
                </p:oleObj>
              </mc:Choice>
              <mc:Fallback>
                <p:oleObj name="משוואה" r:id="rId7" imgW="939600" imgH="279360" progId="Equation.3">
                  <p:embed/>
                  <p:pic>
                    <p:nvPicPr>
                      <p:cNvPr id="210953"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8285" y="5994226"/>
                        <a:ext cx="1766888"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矩形 13"/>
          <p:cNvSpPr/>
          <p:nvPr/>
        </p:nvSpPr>
        <p:spPr>
          <a:xfrm>
            <a:off x="463928" y="1017940"/>
            <a:ext cx="8482002" cy="461665"/>
          </a:xfrm>
          <a:prstGeom prst="rect">
            <a:avLst/>
          </a:prstGeom>
        </p:spPr>
        <p:txBody>
          <a:bodyPr wrap="none">
            <a:spAutoFit/>
          </a:bodyPr>
          <a:lstStyle/>
          <a:p>
            <a:r>
              <a:rPr lang="en-US" altLang="zh-CN" sz="2400" dirty="0">
                <a:latin typeface="Cambria Math" panose="02040503050406030204" pitchFamily="18" charset="0"/>
                <a:ea typeface="Cambria Math" panose="02040503050406030204" pitchFamily="18" charset="0"/>
                <a:cs typeface="Arial Unicode MS" panose="020B0604020202020204" pitchFamily="34" charset="-122"/>
              </a:rPr>
              <a:t>The </a:t>
            </a:r>
            <a:r>
              <a:rPr lang="en-US" altLang="zh-CN" sz="2400" dirty="0">
                <a:solidFill>
                  <a:srgbClr val="FF0000"/>
                </a:solidFill>
                <a:latin typeface="Cambria Math" panose="02040503050406030204" pitchFamily="18" charset="0"/>
                <a:ea typeface="Cambria Math" panose="02040503050406030204" pitchFamily="18" charset="0"/>
                <a:cs typeface="Arial Unicode MS" panose="020B0604020202020204" pitchFamily="34" charset="-122"/>
              </a:rPr>
              <a:t>explicit </a:t>
            </a:r>
            <a:r>
              <a:rPr lang="en-US" altLang="zh-CN" sz="2400" dirty="0">
                <a:latin typeface="Cambria Math" panose="02040503050406030204" pitchFamily="18" charset="0"/>
                <a:ea typeface="Cambria Math" panose="02040503050406030204" pitchFamily="18" charset="0"/>
                <a:cs typeface="Arial Unicode MS" panose="020B0604020202020204" pitchFamily="34" charset="-122"/>
              </a:rPr>
              <a:t>scheme is easy to implement, but has weak stability</a:t>
            </a:r>
            <a:endParaRPr lang="zh-CN" altLang="en-US" sz="2400" dirty="0"/>
          </a:p>
        </p:txBody>
      </p:sp>
      <p:pic>
        <p:nvPicPr>
          <p:cNvPr id="15"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6021" y="1449009"/>
            <a:ext cx="1566165" cy="439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6" name="TextBox 8"/>
              <p:cNvSpPr txBox="1"/>
              <p:nvPr/>
            </p:nvSpPr>
            <p:spPr>
              <a:xfrm>
                <a:off x="3131639" y="1431667"/>
                <a:ext cx="3671833" cy="509178"/>
              </a:xfrm>
              <a:prstGeom prst="rect">
                <a:avLst/>
              </a:prstGeom>
              <a:noFill/>
            </p:spPr>
            <p:txBody>
              <a:bodyPr wrap="square" rtlCol="0">
                <a:spAutoFit/>
              </a:bodyPr>
              <a:lstStyle/>
              <a:p>
                <a14:m>
                  <m:oMath xmlns:m="http://schemas.openxmlformats.org/officeDocument/2006/math">
                    <m:r>
                      <a:rPr lang="en-US" altLang="zh-CN" sz="2400" b="0" i="1" smtClean="0">
                        <a:solidFill>
                          <a:srgbClr val="FF0000"/>
                        </a:solidFill>
                        <a:latin typeface="Cambria Math"/>
                        <a:ea typeface="Cambria Math" panose="02040503050406030204" pitchFamily="18" charset="0"/>
                      </a:rPr>
                      <m:t>𝑠𝑝𝑒𝑐𝑡𝑟𝑎𝑙</m:t>
                    </m:r>
                    <m:r>
                      <a:rPr lang="en-US" altLang="zh-CN" sz="2400" b="0" i="1" smtClean="0">
                        <a:solidFill>
                          <a:srgbClr val="FF0000"/>
                        </a:solidFill>
                        <a:latin typeface="Cambria Math"/>
                        <a:ea typeface="Cambria Math" panose="02040503050406030204" pitchFamily="18" charset="0"/>
                      </a:rPr>
                      <m:t> </m:t>
                    </m:r>
                    <m:r>
                      <a:rPr lang="en-US" altLang="zh-CN" sz="2400" b="0" i="1" smtClean="0">
                        <a:solidFill>
                          <a:srgbClr val="FF0000"/>
                        </a:solidFill>
                        <a:latin typeface="Cambria Math"/>
                        <a:ea typeface="Cambria Math" panose="02040503050406030204" pitchFamily="18" charset="0"/>
                      </a:rPr>
                      <m:t>𝑟𝑎𝑑𝑖𝑢𝑠</m:t>
                    </m:r>
                    <m:r>
                      <a:rPr lang="en-US" altLang="zh-CN" sz="2400" b="0" i="1" smtClean="0">
                        <a:solidFill>
                          <a:srgbClr val="FF0000"/>
                        </a:solidFill>
                        <a:latin typeface="Cambria Math"/>
                        <a:ea typeface="Cambria Math" panose="02040503050406030204" pitchFamily="18" charset="0"/>
                      </a:rPr>
                      <m:t> </m:t>
                    </m:r>
                    <m:r>
                      <a:rPr lang="zh-CN" altLang="en-US" sz="2400" i="1" smtClean="0">
                        <a:solidFill>
                          <a:srgbClr val="FF0000"/>
                        </a:solidFill>
                        <a:latin typeface="Cambria Math"/>
                        <a:ea typeface="Cambria Math" panose="02040503050406030204" pitchFamily="18" charset="0"/>
                      </a:rPr>
                      <m:t>𝜌</m:t>
                    </m:r>
                    <m:d>
                      <m:dPr>
                        <m:ctrlPr>
                          <a:rPr lang="en-US" altLang="zh-CN" sz="2400" i="1" smtClean="0">
                            <a:solidFill>
                              <a:srgbClr val="FF0000"/>
                            </a:solidFill>
                            <a:latin typeface="Cambria Math" panose="02040503050406030204" pitchFamily="18" charset="0"/>
                            <a:ea typeface="Cambria Math" panose="02040503050406030204" pitchFamily="18" charset="0"/>
                          </a:rPr>
                        </m:ctrlPr>
                      </m:dPr>
                      <m:e>
                        <m:acc>
                          <m:accPr>
                            <m:chr m:val="̂"/>
                            <m:ctrlPr>
                              <a:rPr lang="en-US" altLang="zh-CN" sz="2400" i="1" smtClean="0">
                                <a:solidFill>
                                  <a:srgbClr val="FF0000"/>
                                </a:solidFill>
                                <a:latin typeface="Cambria Math" panose="02040503050406030204" pitchFamily="18" charset="0"/>
                                <a:ea typeface="Cambria Math" panose="02040503050406030204" pitchFamily="18" charset="0"/>
                              </a:rPr>
                            </m:ctrlPr>
                          </m:accPr>
                          <m:e>
                            <m:r>
                              <a:rPr lang="en-US" altLang="zh-CN" sz="2400" b="0" i="1" smtClean="0">
                                <a:solidFill>
                                  <a:srgbClr val="FF0000"/>
                                </a:solidFill>
                                <a:latin typeface="Cambria Math"/>
                                <a:ea typeface="Cambria Math" panose="02040503050406030204" pitchFamily="18" charset="0"/>
                              </a:rPr>
                              <m:t>𝐴</m:t>
                            </m:r>
                          </m:e>
                        </m:acc>
                      </m:e>
                    </m:d>
                  </m:oMath>
                </a14:m>
                <a:r>
                  <a:rPr lang="zh-CN" altLang="en-US" sz="2400" dirty="0">
                    <a:solidFill>
                      <a:srgbClr val="FF0000"/>
                    </a:solidFill>
                    <a:latin typeface="Cambria Math" panose="02040503050406030204" pitchFamily="18" charset="0"/>
                    <a:ea typeface="Cambria Math" panose="02040503050406030204" pitchFamily="18" charset="0"/>
                  </a:rPr>
                  <a:t> </a:t>
                </a:r>
                <a:r>
                  <a:rPr lang="en-US" altLang="zh-CN" sz="2400" dirty="0">
                    <a:solidFill>
                      <a:srgbClr val="FF0000"/>
                    </a:solidFill>
                    <a:latin typeface="Cambria Math" panose="02040503050406030204" pitchFamily="18" charset="0"/>
                    <a:ea typeface="Cambria Math" panose="02040503050406030204" pitchFamily="18" charset="0"/>
                  </a:rPr>
                  <a:t>&lt; 1</a:t>
                </a:r>
                <a:endParaRPr lang="zh-CN" altLang="en-US" sz="2400" dirty="0">
                  <a:solidFill>
                    <a:srgbClr val="FF0000"/>
                  </a:solidFill>
                  <a:latin typeface="Cambria Math" panose="02040503050406030204" pitchFamily="18" charset="0"/>
                  <a:ea typeface="Cambria Math" panose="02040503050406030204" pitchFamily="18" charset="0"/>
                </a:endParaRPr>
              </a:p>
            </p:txBody>
          </p:sp>
        </mc:Choice>
        <mc:Fallback xmlns="">
          <p:sp>
            <p:nvSpPr>
              <p:cNvPr id="16" name="TextBox 8"/>
              <p:cNvSpPr txBox="1">
                <a:spLocks noRot="1" noChangeAspect="1" noMove="1" noResize="1" noEditPoints="1" noAdjustHandles="1" noChangeArrowheads="1" noChangeShapeType="1" noTextEdit="1"/>
              </p:cNvSpPr>
              <p:nvPr/>
            </p:nvSpPr>
            <p:spPr>
              <a:xfrm>
                <a:off x="3131639" y="1431667"/>
                <a:ext cx="3671833" cy="509178"/>
              </a:xfrm>
              <a:prstGeom prst="rect">
                <a:avLst/>
              </a:prstGeom>
              <a:blipFill>
                <a:blip r:embed="rId10"/>
                <a:stretch>
                  <a:fillRect t="-6024" b="-21687"/>
                </a:stretch>
              </a:blipFill>
            </p:spPr>
            <p:txBody>
              <a:bodyPr/>
              <a:lstStyle/>
              <a:p>
                <a:r>
                  <a:rPr lang="zh-CN" altLang="en-US">
                    <a:noFill/>
                  </a:rPr>
                  <a:t> </a:t>
                </a:r>
              </a:p>
            </p:txBody>
          </p:sp>
        </mc:Fallback>
      </mc:AlternateContent>
      <p:sp>
        <p:nvSpPr>
          <p:cNvPr id="17" name="TextBox 24"/>
          <p:cNvSpPr txBox="1"/>
          <p:nvPr/>
        </p:nvSpPr>
        <p:spPr>
          <a:xfrm rot="5400000">
            <a:off x="2506591" y="1333676"/>
            <a:ext cx="354473" cy="646331"/>
          </a:xfrm>
          <a:prstGeom prst="rect">
            <a:avLst/>
          </a:prstGeom>
          <a:noFill/>
        </p:spPr>
        <p:txBody>
          <a:bodyPr wrap="square" rtlCol="0">
            <a:spAutoFit/>
          </a:bodyPr>
          <a:lstStyle/>
          <a:p>
            <a:r>
              <a:rPr lang="zh-CN" altLang="en-US" sz="3600" dirty="0">
                <a:solidFill>
                  <a:srgbClr val="FF0000"/>
                </a:solidFill>
                <a:latin typeface="Cambria Math"/>
                <a:ea typeface="Cambria Math" panose="02040503050406030204" pitchFamily="18" charset="0"/>
              </a:rPr>
              <a:t>⇓</a:t>
            </a:r>
            <a:endParaRPr lang="zh-CN" altLang="en-US" sz="3600" dirty="0">
              <a:solidFill>
                <a:srgbClr val="FF0000"/>
              </a:solidFill>
              <a:latin typeface="Cambria Math" panose="02040503050406030204" pitchFamily="18" charset="0"/>
              <a:ea typeface="Cambria Math" panose="02040503050406030204" pitchFamily="18" charset="0"/>
            </a:endParaRPr>
          </a:p>
        </p:txBody>
      </p:sp>
      <p:sp>
        <p:nvSpPr>
          <p:cNvPr id="18" name="矩形 17"/>
          <p:cNvSpPr/>
          <p:nvPr/>
        </p:nvSpPr>
        <p:spPr>
          <a:xfrm>
            <a:off x="509863" y="230701"/>
            <a:ext cx="5020990" cy="523220"/>
          </a:xfrm>
          <a:prstGeom prst="rect">
            <a:avLst/>
          </a:prstGeom>
        </p:spPr>
        <p:txBody>
          <a:bodyPr wrap="none">
            <a:spAutoFit/>
          </a:bodyPr>
          <a:lstStyle/>
          <a:p>
            <a:r>
              <a:rPr lang="en-US" altLang="zh-CN" sz="2800" b="1" dirty="0">
                <a:latin typeface="Cambria Math" panose="02040503050406030204" pitchFamily="18" charset="0"/>
                <a:ea typeface="Cambria Math" panose="02040503050406030204" pitchFamily="18" charset="0"/>
              </a:rPr>
              <a:t>Drawback of the explicit </a:t>
            </a:r>
            <a:r>
              <a:rPr lang="en-US" altLang="zh-CN" b="1" dirty="0">
                <a:latin typeface="Cambria Math" panose="02040503050406030204" pitchFamily="18" charset="0"/>
                <a:ea typeface="Cambria Math" panose="02040503050406030204" pitchFamily="18" charset="0"/>
              </a:rPr>
              <a:t>s</a:t>
            </a:r>
            <a:r>
              <a:rPr lang="en-US" altLang="zh-CN" sz="2800" b="1" dirty="0">
                <a:latin typeface="Cambria Math" panose="02040503050406030204" pitchFamily="18" charset="0"/>
                <a:ea typeface="Cambria Math" panose="02040503050406030204" pitchFamily="18" charset="0"/>
              </a:rPr>
              <a:t>cheme</a:t>
            </a:r>
            <a:endParaRPr lang="zh-CN" altLang="en-US" sz="2800" dirty="0"/>
          </a:p>
        </p:txBody>
      </p:sp>
    </p:spTree>
    <p:extLst>
      <p:ext uri="{BB962C8B-B14F-4D97-AF65-F5344CB8AC3E}">
        <p14:creationId xmlns:p14="http://schemas.microsoft.com/office/powerpoint/2010/main" val="15365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634082"/>
          </a:xfrm>
        </p:spPr>
        <p:txBody>
          <a:bodyPr>
            <a:noAutofit/>
          </a:bodyPr>
          <a:lstStyle/>
          <a:p>
            <a:r>
              <a:rPr lang="en-US" altLang="zh-CN" sz="3200" dirty="0"/>
              <a:t>Alternative way: Von Neumann stability analysis</a:t>
            </a:r>
            <a:endParaRPr lang="zh-CN" altLang="en-US" sz="3200" dirty="0"/>
          </a:p>
        </p:txBody>
      </p:sp>
      <p:graphicFrame>
        <p:nvGraphicFramePr>
          <p:cNvPr id="3" name="Object 7"/>
          <p:cNvGraphicFramePr>
            <a:graphicFrameLocks noChangeAspect="1"/>
          </p:cNvGraphicFramePr>
          <p:nvPr>
            <p:extLst>
              <p:ext uri="{D42A27DB-BD31-4B8C-83A1-F6EECF244321}">
                <p14:modId xmlns:p14="http://schemas.microsoft.com/office/powerpoint/2010/main" val="844696157"/>
              </p:ext>
            </p:extLst>
          </p:nvPr>
        </p:nvGraphicFramePr>
        <p:xfrm>
          <a:off x="2987824" y="1504919"/>
          <a:ext cx="2365423" cy="741035"/>
        </p:xfrm>
        <a:graphic>
          <a:graphicData uri="http://schemas.openxmlformats.org/presentationml/2006/ole">
            <mc:AlternateContent xmlns:mc="http://schemas.openxmlformats.org/markup-compatibility/2006">
              <mc:Choice xmlns:v="urn:schemas-microsoft-com:vml" Requires="v">
                <p:oleObj spid="_x0000_s63137" name="Equation" r:id="rId3" imgW="812520" imgH="253800" progId="Equation.DSMT4">
                  <p:embed/>
                </p:oleObj>
              </mc:Choice>
              <mc:Fallback>
                <p:oleObj name="Equation" r:id="rId3" imgW="812520" imgH="253800" progId="Equation.DSMT4">
                  <p:embed/>
                  <p:pic>
                    <p:nvPicPr>
                      <p:cNvPr id="11" name="Object 7"/>
                      <p:cNvPicPr>
                        <a:picLocks noChangeAspect="1" noChangeArrowheads="1"/>
                      </p:cNvPicPr>
                      <p:nvPr/>
                    </p:nvPicPr>
                    <p:blipFill>
                      <a:blip r:embed="rId4"/>
                      <a:srcRect/>
                      <a:stretch>
                        <a:fillRect/>
                      </a:stretch>
                    </p:blipFill>
                    <p:spPr bwMode="auto">
                      <a:xfrm>
                        <a:off x="2987824" y="1504919"/>
                        <a:ext cx="2365423" cy="741035"/>
                      </a:xfrm>
                      <a:prstGeom prst="rect">
                        <a:avLst/>
                      </a:prstGeom>
                      <a:noFill/>
                      <a:ln>
                        <a:noFill/>
                      </a:ln>
                      <a:effectLst/>
                    </p:spPr>
                  </p:pic>
                </p:oleObj>
              </mc:Fallback>
            </mc:AlternateContent>
          </a:graphicData>
        </a:graphic>
      </p:graphicFrame>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959" y="913625"/>
            <a:ext cx="4803964" cy="565172"/>
          </a:xfrm>
          <a:prstGeom prst="rect">
            <a:avLst/>
          </a:prstGeom>
          <a:noFill/>
          <a:ln w="15875">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sp>
        <p:nvSpPr>
          <p:cNvPr id="5" name="文本框 4"/>
          <p:cNvSpPr txBox="1"/>
          <p:nvPr/>
        </p:nvSpPr>
        <p:spPr>
          <a:xfrm>
            <a:off x="1803255" y="1667203"/>
            <a:ext cx="691408" cy="523220"/>
          </a:xfrm>
          <a:prstGeom prst="rect">
            <a:avLst/>
          </a:prstGeom>
          <a:noFill/>
        </p:spPr>
        <p:txBody>
          <a:bodyPr wrap="none" rtlCol="0">
            <a:spAutoFit/>
          </a:bodyPr>
          <a:lstStyle/>
          <a:p>
            <a:r>
              <a:rPr lang="en-US" altLang="zh-CN" dirty="0"/>
              <a:t>Try</a:t>
            </a:r>
            <a:endParaRPr lang="zh-CN" altLang="en-US" dirty="0"/>
          </a:p>
        </p:txBody>
      </p:sp>
      <p:graphicFrame>
        <p:nvGraphicFramePr>
          <p:cNvPr id="6" name="Object 7"/>
          <p:cNvGraphicFramePr>
            <a:graphicFrameLocks noChangeAspect="1"/>
          </p:cNvGraphicFramePr>
          <p:nvPr>
            <p:extLst>
              <p:ext uri="{D42A27DB-BD31-4B8C-83A1-F6EECF244321}">
                <p14:modId xmlns:p14="http://schemas.microsoft.com/office/powerpoint/2010/main" val="3983424782"/>
              </p:ext>
            </p:extLst>
          </p:nvPr>
        </p:nvGraphicFramePr>
        <p:xfrm>
          <a:off x="6176963" y="1524000"/>
          <a:ext cx="1552575" cy="630238"/>
        </p:xfrm>
        <a:graphic>
          <a:graphicData uri="http://schemas.openxmlformats.org/presentationml/2006/ole">
            <mc:AlternateContent xmlns:mc="http://schemas.openxmlformats.org/markup-compatibility/2006">
              <mc:Choice xmlns:v="urn:schemas-microsoft-com:vml" Requires="v">
                <p:oleObj spid="_x0000_s63138" name="Equation" r:id="rId6" imgW="533160" imgH="215640" progId="Equation.DSMT4">
                  <p:embed/>
                </p:oleObj>
              </mc:Choice>
              <mc:Fallback>
                <p:oleObj name="Equation" r:id="rId6" imgW="533160" imgH="215640" progId="Equation.DSMT4">
                  <p:embed/>
                  <p:pic>
                    <p:nvPicPr>
                      <p:cNvPr id="3" name="Object 7"/>
                      <p:cNvPicPr>
                        <a:picLocks noChangeAspect="1" noChangeArrowheads="1"/>
                      </p:cNvPicPr>
                      <p:nvPr/>
                    </p:nvPicPr>
                    <p:blipFill>
                      <a:blip r:embed="rId7"/>
                      <a:srcRect/>
                      <a:stretch>
                        <a:fillRect/>
                      </a:stretch>
                    </p:blipFill>
                    <p:spPr bwMode="auto">
                      <a:xfrm>
                        <a:off x="6176963" y="1524000"/>
                        <a:ext cx="1552575" cy="630238"/>
                      </a:xfrm>
                      <a:prstGeom prst="rect">
                        <a:avLst/>
                      </a:prstGeom>
                      <a:noFill/>
                      <a:ln>
                        <a:noFill/>
                      </a:ln>
                      <a:effectLst/>
                    </p:spPr>
                  </p:pic>
                </p:oleObj>
              </mc:Fallback>
            </mc:AlternateContent>
          </a:graphicData>
        </a:graphic>
      </p:graphicFrame>
      <p:graphicFrame>
        <p:nvGraphicFramePr>
          <p:cNvPr id="7" name="Object 7"/>
          <p:cNvGraphicFramePr>
            <a:graphicFrameLocks noChangeAspect="1"/>
          </p:cNvGraphicFramePr>
          <p:nvPr>
            <p:extLst>
              <p:ext uri="{D42A27DB-BD31-4B8C-83A1-F6EECF244321}">
                <p14:modId xmlns:p14="http://schemas.microsoft.com/office/powerpoint/2010/main" val="2476039384"/>
              </p:ext>
            </p:extLst>
          </p:nvPr>
        </p:nvGraphicFramePr>
        <p:xfrm>
          <a:off x="125760" y="3194823"/>
          <a:ext cx="8892480" cy="612369"/>
        </p:xfrm>
        <a:graphic>
          <a:graphicData uri="http://schemas.openxmlformats.org/presentationml/2006/ole">
            <mc:AlternateContent xmlns:mc="http://schemas.openxmlformats.org/markup-compatibility/2006">
              <mc:Choice xmlns:v="urn:schemas-microsoft-com:vml" Requires="v">
                <p:oleObj spid="_x0000_s63139" name="Equation" r:id="rId8" imgW="3327120" imgH="228600" progId="Equation.DSMT4">
                  <p:embed/>
                </p:oleObj>
              </mc:Choice>
              <mc:Fallback>
                <p:oleObj name="Equation" r:id="rId8" imgW="3327120" imgH="228600" progId="Equation.DSMT4">
                  <p:embed/>
                  <p:pic>
                    <p:nvPicPr>
                      <p:cNvPr id="3" name="Object 7"/>
                      <p:cNvPicPr>
                        <a:picLocks noChangeAspect="1" noChangeArrowheads="1"/>
                      </p:cNvPicPr>
                      <p:nvPr/>
                    </p:nvPicPr>
                    <p:blipFill>
                      <a:blip r:embed="rId9"/>
                      <a:srcRect/>
                      <a:stretch>
                        <a:fillRect/>
                      </a:stretch>
                    </p:blipFill>
                    <p:spPr bwMode="auto">
                      <a:xfrm>
                        <a:off x="125760" y="3194823"/>
                        <a:ext cx="8892480" cy="612369"/>
                      </a:xfrm>
                      <a:prstGeom prst="rect">
                        <a:avLst/>
                      </a:prstGeom>
                      <a:noFill/>
                      <a:ln>
                        <a:noFill/>
                      </a:ln>
                      <a:effec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636834108"/>
              </p:ext>
            </p:extLst>
          </p:nvPr>
        </p:nvGraphicFramePr>
        <p:xfrm>
          <a:off x="260350" y="3958836"/>
          <a:ext cx="8623300" cy="612775"/>
        </p:xfrm>
        <a:graphic>
          <a:graphicData uri="http://schemas.openxmlformats.org/presentationml/2006/ole">
            <mc:AlternateContent xmlns:mc="http://schemas.openxmlformats.org/markup-compatibility/2006">
              <mc:Choice xmlns:v="urn:schemas-microsoft-com:vml" Requires="v">
                <p:oleObj spid="_x0000_s63140" name="Equation" r:id="rId10" imgW="3225600" imgH="228600" progId="Equation.DSMT4">
                  <p:embed/>
                </p:oleObj>
              </mc:Choice>
              <mc:Fallback>
                <p:oleObj name="Equation" r:id="rId10" imgW="3225600" imgH="228600" progId="Equation.DSMT4">
                  <p:embed/>
                  <p:pic>
                    <p:nvPicPr>
                      <p:cNvPr id="7" name="Object 7"/>
                      <p:cNvPicPr>
                        <a:picLocks noChangeAspect="1" noChangeArrowheads="1"/>
                      </p:cNvPicPr>
                      <p:nvPr/>
                    </p:nvPicPr>
                    <p:blipFill>
                      <a:blip r:embed="rId11"/>
                      <a:srcRect/>
                      <a:stretch>
                        <a:fillRect/>
                      </a:stretch>
                    </p:blipFill>
                    <p:spPr bwMode="auto">
                      <a:xfrm>
                        <a:off x="260350" y="3958836"/>
                        <a:ext cx="8623300" cy="612775"/>
                      </a:xfrm>
                      <a:prstGeom prst="rect">
                        <a:avLst/>
                      </a:prstGeom>
                      <a:noFill/>
                      <a:ln>
                        <a:noFill/>
                      </a:ln>
                      <a:effectLst/>
                    </p:spPr>
                  </p:pic>
                </p:oleObj>
              </mc:Fallback>
            </mc:AlternateContent>
          </a:graphicData>
        </a:graphic>
      </p:graphicFrame>
      <p:sp>
        <p:nvSpPr>
          <p:cNvPr id="9" name="文本框 8"/>
          <p:cNvSpPr txBox="1"/>
          <p:nvPr/>
        </p:nvSpPr>
        <p:spPr>
          <a:xfrm>
            <a:off x="916216" y="2291675"/>
            <a:ext cx="514885" cy="523220"/>
          </a:xfrm>
          <a:prstGeom prst="rect">
            <a:avLst/>
          </a:prstGeom>
          <a:noFill/>
        </p:spPr>
        <p:txBody>
          <a:bodyPr wrap="none" rtlCol="0">
            <a:spAutoFit/>
          </a:bodyPr>
          <a:lstStyle/>
          <a:p>
            <a:r>
              <a:rPr lang="en-US" altLang="zh-CN" dirty="0"/>
              <a:t>If </a:t>
            </a:r>
            <a:endParaRPr lang="zh-CN" altLang="en-US" dirty="0"/>
          </a:p>
        </p:txBody>
      </p:sp>
      <p:graphicFrame>
        <p:nvGraphicFramePr>
          <p:cNvPr id="10" name="Object 7"/>
          <p:cNvGraphicFramePr>
            <a:graphicFrameLocks noChangeAspect="1"/>
          </p:cNvGraphicFramePr>
          <p:nvPr>
            <p:extLst>
              <p:ext uri="{D42A27DB-BD31-4B8C-83A1-F6EECF244321}">
                <p14:modId xmlns:p14="http://schemas.microsoft.com/office/powerpoint/2010/main" val="3174128256"/>
              </p:ext>
            </p:extLst>
          </p:nvPr>
        </p:nvGraphicFramePr>
        <p:xfrm>
          <a:off x="1627614" y="2279459"/>
          <a:ext cx="1144588" cy="592138"/>
        </p:xfrm>
        <a:graphic>
          <a:graphicData uri="http://schemas.openxmlformats.org/presentationml/2006/ole">
            <mc:AlternateContent xmlns:mc="http://schemas.openxmlformats.org/markup-compatibility/2006">
              <mc:Choice xmlns:v="urn:schemas-microsoft-com:vml" Requires="v">
                <p:oleObj spid="_x0000_s63141" name="Equation" r:id="rId12" imgW="393480" imgH="203040" progId="Equation.DSMT4">
                  <p:embed/>
                </p:oleObj>
              </mc:Choice>
              <mc:Fallback>
                <p:oleObj name="Equation" r:id="rId12" imgW="393480" imgH="203040" progId="Equation.DSMT4">
                  <p:embed/>
                  <p:pic>
                    <p:nvPicPr>
                      <p:cNvPr id="3" name="Object 7"/>
                      <p:cNvPicPr>
                        <a:picLocks noChangeAspect="1" noChangeArrowheads="1"/>
                      </p:cNvPicPr>
                      <p:nvPr/>
                    </p:nvPicPr>
                    <p:blipFill>
                      <a:blip r:embed="rId13"/>
                      <a:srcRect/>
                      <a:stretch>
                        <a:fillRect/>
                      </a:stretch>
                    </p:blipFill>
                    <p:spPr bwMode="auto">
                      <a:xfrm>
                        <a:off x="1627614" y="2279459"/>
                        <a:ext cx="1144588" cy="592138"/>
                      </a:xfrm>
                      <a:prstGeom prst="rect">
                        <a:avLst/>
                      </a:prstGeom>
                      <a:noFill/>
                      <a:ln>
                        <a:noFill/>
                      </a:ln>
                      <a:effectLst/>
                    </p:spPr>
                  </p:pic>
                </p:oleObj>
              </mc:Fallback>
            </mc:AlternateContent>
          </a:graphicData>
        </a:graphic>
      </p:graphicFrame>
      <p:sp>
        <p:nvSpPr>
          <p:cNvPr id="11" name="文本框 10"/>
          <p:cNvSpPr txBox="1"/>
          <p:nvPr/>
        </p:nvSpPr>
        <p:spPr>
          <a:xfrm>
            <a:off x="2968715" y="2302347"/>
            <a:ext cx="5472973" cy="523220"/>
          </a:xfrm>
          <a:prstGeom prst="rect">
            <a:avLst/>
          </a:prstGeom>
          <a:noFill/>
        </p:spPr>
        <p:txBody>
          <a:bodyPr wrap="none" rtlCol="0">
            <a:spAutoFit/>
          </a:bodyPr>
          <a:lstStyle/>
          <a:p>
            <a:r>
              <a:rPr lang="en-US" altLang="zh-CN" dirty="0"/>
              <a:t>for any K, then the scheme is stable </a:t>
            </a:r>
            <a:endParaRPr lang="zh-CN" altLang="en-US" dirty="0"/>
          </a:p>
        </p:txBody>
      </p:sp>
      <p:sp>
        <p:nvSpPr>
          <p:cNvPr id="12" name="矩形 11"/>
          <p:cNvSpPr/>
          <p:nvPr/>
        </p:nvSpPr>
        <p:spPr>
          <a:xfrm>
            <a:off x="734517" y="2255490"/>
            <a:ext cx="7632848" cy="6161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5" name="Object 7"/>
          <p:cNvGraphicFramePr>
            <a:graphicFrameLocks noChangeAspect="1"/>
          </p:cNvGraphicFramePr>
          <p:nvPr>
            <p:extLst>
              <p:ext uri="{D42A27DB-BD31-4B8C-83A1-F6EECF244321}">
                <p14:modId xmlns:p14="http://schemas.microsoft.com/office/powerpoint/2010/main" val="856587372"/>
              </p:ext>
            </p:extLst>
          </p:nvPr>
        </p:nvGraphicFramePr>
        <p:xfrm>
          <a:off x="1549906" y="5106075"/>
          <a:ext cx="1392237" cy="476250"/>
        </p:xfrm>
        <a:graphic>
          <a:graphicData uri="http://schemas.openxmlformats.org/presentationml/2006/ole">
            <mc:AlternateContent xmlns:mc="http://schemas.openxmlformats.org/markup-compatibility/2006">
              <mc:Choice xmlns:v="urn:schemas-microsoft-com:vml" Requires="v">
                <p:oleObj spid="_x0000_s63142" name="Equation" r:id="rId14" imgW="520560" imgH="177480" progId="Equation.DSMT4">
                  <p:embed/>
                </p:oleObj>
              </mc:Choice>
              <mc:Fallback>
                <p:oleObj name="Equation" r:id="rId14" imgW="520560" imgH="177480" progId="Equation.DSMT4">
                  <p:embed/>
                  <p:pic>
                    <p:nvPicPr>
                      <p:cNvPr id="8" name="Object 7"/>
                      <p:cNvPicPr>
                        <a:picLocks noChangeAspect="1" noChangeArrowheads="1"/>
                      </p:cNvPicPr>
                      <p:nvPr/>
                    </p:nvPicPr>
                    <p:blipFill>
                      <a:blip r:embed="rId15"/>
                      <a:srcRect/>
                      <a:stretch>
                        <a:fillRect/>
                      </a:stretch>
                    </p:blipFill>
                    <p:spPr bwMode="auto">
                      <a:xfrm>
                        <a:off x="1549906" y="5106075"/>
                        <a:ext cx="1392237" cy="476250"/>
                      </a:xfrm>
                      <a:prstGeom prst="rect">
                        <a:avLst/>
                      </a:prstGeom>
                      <a:noFill/>
                      <a:ln>
                        <a:noFill/>
                      </a:ln>
                      <a:effectLst/>
                    </p:spPr>
                  </p:pic>
                </p:oleObj>
              </mc:Fallback>
            </mc:AlternateContent>
          </a:graphicData>
        </a:graphic>
      </p:graphicFrame>
      <p:sp>
        <p:nvSpPr>
          <p:cNvPr id="16" name="文本框 15"/>
          <p:cNvSpPr txBox="1"/>
          <p:nvPr/>
        </p:nvSpPr>
        <p:spPr>
          <a:xfrm>
            <a:off x="1043608" y="5082590"/>
            <a:ext cx="2420819" cy="523220"/>
          </a:xfrm>
          <a:prstGeom prst="rect">
            <a:avLst/>
          </a:prstGeom>
          <a:noFill/>
        </p:spPr>
        <p:txBody>
          <a:bodyPr wrap="square" rtlCol="0">
            <a:spAutoFit/>
          </a:bodyPr>
          <a:lstStyle/>
          <a:p>
            <a:r>
              <a:rPr lang="en-US" altLang="zh-CN" dirty="0"/>
              <a:t>If                    , </a:t>
            </a:r>
            <a:endParaRPr lang="zh-CN" altLang="en-US" dirty="0"/>
          </a:p>
        </p:txBody>
      </p:sp>
      <p:graphicFrame>
        <p:nvGraphicFramePr>
          <p:cNvPr id="17" name="Object 7"/>
          <p:cNvGraphicFramePr>
            <a:graphicFrameLocks noChangeAspect="1"/>
          </p:cNvGraphicFramePr>
          <p:nvPr>
            <p:extLst>
              <p:ext uri="{D42A27DB-BD31-4B8C-83A1-F6EECF244321}">
                <p14:modId xmlns:p14="http://schemas.microsoft.com/office/powerpoint/2010/main" val="2114176119"/>
              </p:ext>
            </p:extLst>
          </p:nvPr>
        </p:nvGraphicFramePr>
        <p:xfrm>
          <a:off x="3612213" y="5050918"/>
          <a:ext cx="1144588" cy="592138"/>
        </p:xfrm>
        <a:graphic>
          <a:graphicData uri="http://schemas.openxmlformats.org/presentationml/2006/ole">
            <mc:AlternateContent xmlns:mc="http://schemas.openxmlformats.org/markup-compatibility/2006">
              <mc:Choice xmlns:v="urn:schemas-microsoft-com:vml" Requires="v">
                <p:oleObj spid="_x0000_s63143" name="Equation" r:id="rId16" imgW="393480" imgH="203040" progId="Equation.DSMT4">
                  <p:embed/>
                </p:oleObj>
              </mc:Choice>
              <mc:Fallback>
                <p:oleObj name="Equation" r:id="rId16" imgW="393480" imgH="203040" progId="Equation.DSMT4">
                  <p:embed/>
                  <p:pic>
                    <p:nvPicPr>
                      <p:cNvPr id="10" name="Object 7"/>
                      <p:cNvPicPr>
                        <a:picLocks noChangeAspect="1" noChangeArrowheads="1"/>
                      </p:cNvPicPr>
                      <p:nvPr/>
                    </p:nvPicPr>
                    <p:blipFill>
                      <a:blip r:embed="rId13"/>
                      <a:srcRect/>
                      <a:stretch>
                        <a:fillRect/>
                      </a:stretch>
                    </p:blipFill>
                    <p:spPr bwMode="auto">
                      <a:xfrm>
                        <a:off x="3612213" y="5050918"/>
                        <a:ext cx="1144588" cy="592138"/>
                      </a:xfrm>
                      <a:prstGeom prst="rect">
                        <a:avLst/>
                      </a:prstGeom>
                      <a:noFill/>
                      <a:ln>
                        <a:noFill/>
                      </a:ln>
                      <a:effectLst/>
                    </p:spPr>
                  </p:pic>
                </p:oleObj>
              </mc:Fallback>
            </mc:AlternateContent>
          </a:graphicData>
        </a:graphic>
      </p:graphicFrame>
      <p:graphicFrame>
        <p:nvGraphicFramePr>
          <p:cNvPr id="18" name="Object 11"/>
          <p:cNvGraphicFramePr>
            <a:graphicFrameLocks noChangeAspect="1"/>
          </p:cNvGraphicFramePr>
          <p:nvPr>
            <p:extLst>
              <p:ext uri="{D42A27DB-BD31-4B8C-83A1-F6EECF244321}">
                <p14:modId xmlns:p14="http://schemas.microsoft.com/office/powerpoint/2010/main" val="3529293627"/>
              </p:ext>
            </p:extLst>
          </p:nvPr>
        </p:nvGraphicFramePr>
        <p:xfrm>
          <a:off x="5988517" y="4805244"/>
          <a:ext cx="1741021" cy="972965"/>
        </p:xfrm>
        <a:graphic>
          <a:graphicData uri="http://schemas.openxmlformats.org/presentationml/2006/ole">
            <mc:AlternateContent xmlns:mc="http://schemas.openxmlformats.org/markup-compatibility/2006">
              <mc:Choice xmlns:v="urn:schemas-microsoft-com:vml" Requires="v">
                <p:oleObj spid="_x0000_s63144" name="Equation" r:id="rId17" imgW="749160" imgH="419040" progId="Equation.DSMT4">
                  <p:embed/>
                </p:oleObj>
              </mc:Choice>
              <mc:Fallback>
                <p:oleObj name="Equation" r:id="rId17" imgW="749160" imgH="419040" progId="Equation.DSMT4">
                  <p:embed/>
                  <p:pic>
                    <p:nvPicPr>
                      <p:cNvPr id="16" name="Object 11"/>
                      <p:cNvPicPr>
                        <a:picLocks noChangeAspect="1" noChangeArrowheads="1"/>
                      </p:cNvPicPr>
                      <p:nvPr/>
                    </p:nvPicPr>
                    <p:blipFill>
                      <a:blip r:embed="rId18"/>
                      <a:srcRect/>
                      <a:stretch>
                        <a:fillRect/>
                      </a:stretch>
                    </p:blipFill>
                    <p:spPr bwMode="auto">
                      <a:xfrm>
                        <a:off x="5988517" y="4805244"/>
                        <a:ext cx="1741021" cy="972965"/>
                      </a:xfrm>
                      <a:prstGeom prst="rect">
                        <a:avLst/>
                      </a:prstGeom>
                      <a:noFill/>
                      <a:ln>
                        <a:noFill/>
                      </a:ln>
                      <a:effectLst/>
                    </p:spPr>
                  </p:pic>
                </p:oleObj>
              </mc:Fallback>
            </mc:AlternateContent>
          </a:graphicData>
        </a:graphic>
      </p:graphicFrame>
      <p:graphicFrame>
        <p:nvGraphicFramePr>
          <p:cNvPr id="19" name="Object 11"/>
          <p:cNvGraphicFramePr>
            <a:graphicFrameLocks noChangeAspect="1"/>
          </p:cNvGraphicFramePr>
          <p:nvPr>
            <p:extLst>
              <p:ext uri="{D42A27DB-BD31-4B8C-83A1-F6EECF244321}">
                <p14:modId xmlns:p14="http://schemas.microsoft.com/office/powerpoint/2010/main" val="2261532968"/>
              </p:ext>
            </p:extLst>
          </p:nvPr>
        </p:nvGraphicFramePr>
        <p:xfrm>
          <a:off x="5868988" y="5735638"/>
          <a:ext cx="1914525" cy="1003300"/>
        </p:xfrm>
        <a:graphic>
          <a:graphicData uri="http://schemas.openxmlformats.org/presentationml/2006/ole">
            <mc:AlternateContent xmlns:mc="http://schemas.openxmlformats.org/markup-compatibility/2006">
              <mc:Choice xmlns:v="urn:schemas-microsoft-com:vml" Requires="v">
                <p:oleObj spid="_x0000_s63145" name="Equation" r:id="rId19" imgW="799920" imgH="419040" progId="Equation.DSMT4">
                  <p:embed/>
                </p:oleObj>
              </mc:Choice>
              <mc:Fallback>
                <p:oleObj name="Equation" r:id="rId19" imgW="799920" imgH="419040" progId="Equation.DSMT4">
                  <p:embed/>
                  <p:pic>
                    <p:nvPicPr>
                      <p:cNvPr id="18" name="Object 11"/>
                      <p:cNvPicPr>
                        <a:picLocks noChangeAspect="1" noChangeArrowheads="1"/>
                      </p:cNvPicPr>
                      <p:nvPr/>
                    </p:nvPicPr>
                    <p:blipFill>
                      <a:blip r:embed="rId20"/>
                      <a:srcRect/>
                      <a:stretch>
                        <a:fillRect/>
                      </a:stretch>
                    </p:blipFill>
                    <p:spPr bwMode="auto">
                      <a:xfrm>
                        <a:off x="5868988" y="5735638"/>
                        <a:ext cx="1914525" cy="10033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4549098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288" y="1628800"/>
            <a:ext cx="3258667"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88" y="2388456"/>
            <a:ext cx="4994103"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8888" y="2465245"/>
            <a:ext cx="1259869" cy="434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753156" y="3362387"/>
                <a:ext cx="5778698" cy="4914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a:rPr>
                            <m:t>𝑢</m:t>
                          </m:r>
                        </m:e>
                        <m:sub>
                          <m:r>
                            <a:rPr lang="en-US" altLang="zh-CN" sz="2400" b="0" i="1" smtClean="0">
                              <a:latin typeface="Cambria Math"/>
                            </a:rPr>
                            <m:t>𝑖</m:t>
                          </m:r>
                          <m:r>
                            <a:rPr lang="en-US" altLang="zh-CN" sz="2400" b="0" i="1" smtClean="0">
                              <a:latin typeface="Cambria Math"/>
                            </a:rPr>
                            <m:t>,</m:t>
                          </m:r>
                          <m:r>
                            <a:rPr lang="en-US" altLang="zh-CN" sz="2400" b="0" i="1" smtClean="0">
                              <a:latin typeface="Cambria Math"/>
                            </a:rPr>
                            <m:t>𝑗</m:t>
                          </m:r>
                          <m:r>
                            <a:rPr lang="en-US" altLang="zh-CN" sz="2400" b="0" i="1" smtClean="0">
                              <a:latin typeface="Cambria Math"/>
                            </a:rPr>
                            <m:t>−1</m:t>
                          </m:r>
                        </m:sub>
                      </m:sSub>
                      <m:r>
                        <a:rPr lang="en-US" altLang="zh-CN" sz="2400" b="0" i="1" smtClean="0">
                          <a:latin typeface="Cambria Math"/>
                        </a:rPr>
                        <m:t>=−</m:t>
                      </m:r>
                      <m:r>
                        <a:rPr lang="zh-CN" altLang="en-US" sz="2400" b="0" i="1" smtClean="0">
                          <a:latin typeface="Cambria Math"/>
                        </a:rPr>
                        <m:t>𝛼</m:t>
                      </m:r>
                      <m:sSub>
                        <m:sSubPr>
                          <m:ctrlPr>
                            <a:rPr lang="en-US" altLang="zh-CN" sz="2400" b="0" i="1" smtClean="0">
                              <a:latin typeface="Cambria Math" panose="02040503050406030204" pitchFamily="18" charset="0"/>
                            </a:rPr>
                          </m:ctrlPr>
                        </m:sSubPr>
                        <m:e>
                          <m:r>
                            <a:rPr lang="en-US" altLang="zh-CN" sz="2400" b="0" i="1" smtClean="0">
                              <a:latin typeface="Cambria Math"/>
                            </a:rPr>
                            <m:t>𝑢</m:t>
                          </m:r>
                        </m:e>
                        <m:sub>
                          <m:r>
                            <a:rPr lang="en-US" altLang="zh-CN" sz="2400" b="0" i="1" smtClean="0">
                              <a:latin typeface="Cambria Math"/>
                            </a:rPr>
                            <m:t>𝑖</m:t>
                          </m:r>
                          <m:r>
                            <a:rPr lang="en-US" altLang="zh-CN" sz="2400" b="0" i="1" smtClean="0">
                              <a:latin typeface="Cambria Math"/>
                            </a:rPr>
                            <m:t>−1,</m:t>
                          </m:r>
                          <m:r>
                            <a:rPr lang="en-US" altLang="zh-CN" sz="2400" b="0" i="1" smtClean="0">
                              <a:latin typeface="Cambria Math"/>
                            </a:rPr>
                            <m:t>𝑗</m:t>
                          </m:r>
                        </m:sub>
                      </m:sSub>
                      <m:r>
                        <a:rPr lang="en-US" altLang="zh-CN" sz="2400" b="0" i="1" smtClean="0">
                          <a:latin typeface="Cambria Math"/>
                        </a:rPr>
                        <m:t>+</m:t>
                      </m:r>
                      <m:d>
                        <m:dPr>
                          <m:ctrlPr>
                            <a:rPr lang="en-US" altLang="zh-CN" sz="2400" b="0" i="1" smtClean="0">
                              <a:latin typeface="Cambria Math" panose="02040503050406030204" pitchFamily="18" charset="0"/>
                            </a:rPr>
                          </m:ctrlPr>
                        </m:dPr>
                        <m:e>
                          <m:r>
                            <a:rPr lang="en-US" altLang="zh-CN" sz="2400" b="0" i="1" smtClean="0">
                              <a:latin typeface="Cambria Math"/>
                            </a:rPr>
                            <m:t>1+2</m:t>
                          </m:r>
                          <m:r>
                            <a:rPr lang="zh-CN" altLang="en-US" sz="2400" b="0" i="1" smtClean="0">
                              <a:latin typeface="Cambria Math"/>
                            </a:rPr>
                            <m:t>𝛼</m:t>
                          </m:r>
                        </m:e>
                      </m:d>
                      <m:sSub>
                        <m:sSubPr>
                          <m:ctrlPr>
                            <a:rPr lang="en-US" altLang="zh-CN" sz="2400" b="0" i="1" smtClean="0">
                              <a:latin typeface="Cambria Math" panose="02040503050406030204" pitchFamily="18" charset="0"/>
                            </a:rPr>
                          </m:ctrlPr>
                        </m:sSubPr>
                        <m:e>
                          <m:r>
                            <a:rPr lang="en-US" altLang="zh-CN" sz="2400" b="0" i="1" smtClean="0">
                              <a:latin typeface="Cambria Math"/>
                            </a:rPr>
                            <m:t>𝑢</m:t>
                          </m:r>
                        </m:e>
                        <m:sub>
                          <m:r>
                            <a:rPr lang="en-US" altLang="zh-CN" sz="2400" b="0" i="1" smtClean="0">
                              <a:latin typeface="Cambria Math"/>
                            </a:rPr>
                            <m:t>𝑖</m:t>
                          </m:r>
                          <m:r>
                            <a:rPr lang="en-US" altLang="zh-CN" sz="2400" b="0" i="1" smtClean="0">
                              <a:latin typeface="Cambria Math"/>
                            </a:rPr>
                            <m:t>,</m:t>
                          </m:r>
                          <m:r>
                            <a:rPr lang="en-US" altLang="zh-CN" sz="2400" b="0" i="1" smtClean="0">
                              <a:latin typeface="Cambria Math"/>
                            </a:rPr>
                            <m:t>𝑗</m:t>
                          </m:r>
                        </m:sub>
                      </m:sSub>
                      <m:r>
                        <a:rPr lang="en-US" altLang="zh-CN" sz="2400" b="0" i="1" smtClean="0">
                          <a:latin typeface="Cambria Math"/>
                        </a:rPr>
                        <m:t>−</m:t>
                      </m:r>
                      <m:r>
                        <a:rPr lang="zh-CN" altLang="en-US" sz="2400" b="0" i="1" smtClean="0">
                          <a:latin typeface="Cambria Math"/>
                        </a:rPr>
                        <m:t>𝛼</m:t>
                      </m:r>
                      <m:sSub>
                        <m:sSubPr>
                          <m:ctrlPr>
                            <a:rPr lang="en-US" altLang="zh-CN" sz="2400" b="0" i="1" smtClean="0">
                              <a:latin typeface="Cambria Math" panose="02040503050406030204" pitchFamily="18" charset="0"/>
                            </a:rPr>
                          </m:ctrlPr>
                        </m:sSubPr>
                        <m:e>
                          <m:r>
                            <a:rPr lang="en-US" altLang="zh-CN" sz="2400" b="0" i="1" smtClean="0">
                              <a:latin typeface="Cambria Math"/>
                            </a:rPr>
                            <m:t>𝑢</m:t>
                          </m:r>
                        </m:e>
                        <m:sub>
                          <m:r>
                            <a:rPr lang="en-US" altLang="zh-CN" sz="2400" b="0" i="1" smtClean="0">
                              <a:latin typeface="Cambria Math"/>
                            </a:rPr>
                            <m:t>𝑖</m:t>
                          </m:r>
                          <m:r>
                            <a:rPr lang="en-US" altLang="zh-CN" sz="2400" b="0" i="1" smtClean="0">
                              <a:latin typeface="Cambria Math"/>
                            </a:rPr>
                            <m:t>+1,</m:t>
                          </m:r>
                          <m:r>
                            <a:rPr lang="en-US" altLang="zh-CN" sz="2400" b="0" i="1" smtClean="0">
                              <a:latin typeface="Cambria Math"/>
                            </a:rPr>
                            <m:t>𝑗</m:t>
                          </m:r>
                        </m:sub>
                      </m:sSub>
                    </m:oMath>
                  </m:oMathPara>
                </a14:m>
                <a:endParaRPr lang="zh-CN" alt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753156" y="3362387"/>
                <a:ext cx="5778698" cy="491417"/>
              </a:xfrm>
              <a:prstGeom prst="rect">
                <a:avLst/>
              </a:prstGeom>
              <a:blipFill rotWithShape="1">
                <a:blip r:embed="rId5"/>
                <a:stretch>
                  <a:fillRect b="-11250"/>
                </a:stretch>
              </a:blipFill>
            </p:spPr>
            <p:txBody>
              <a:bodyPr/>
              <a:lstStyle/>
              <a:p>
                <a:r>
                  <a:rPr lang="zh-CN" altLang="en-US">
                    <a:noFill/>
                  </a:rPr>
                  <a:t> </a:t>
                </a:r>
              </a:p>
            </p:txBody>
          </p:sp>
        </mc:Fallback>
      </mc:AlternateContent>
      <p:pic>
        <p:nvPicPr>
          <p:cNvPr id="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156" y="4012819"/>
            <a:ext cx="3606725" cy="151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568" y="5669003"/>
            <a:ext cx="5081541" cy="519703"/>
          </a:xfrm>
          <a:prstGeom prst="rect">
            <a:avLst/>
          </a:prstGeom>
          <a:noFill/>
          <a:ln w="38100">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pic>
        <p:nvPicPr>
          <p:cNvPr id="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53536" y="4453449"/>
            <a:ext cx="1599278" cy="630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组合 9"/>
          <p:cNvGrpSpPr/>
          <p:nvPr/>
        </p:nvGrpSpPr>
        <p:grpSpPr>
          <a:xfrm>
            <a:off x="1003451" y="221446"/>
            <a:ext cx="6881142" cy="936104"/>
            <a:chOff x="1311678" y="133059"/>
            <a:chExt cx="6881142" cy="936104"/>
          </a:xfrm>
        </p:grpSpPr>
        <p:pic>
          <p:nvPicPr>
            <p:cNvPr id="11"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2310" y="133059"/>
              <a:ext cx="2710510" cy="93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矩形 11"/>
            <p:cNvSpPr/>
            <p:nvPr/>
          </p:nvSpPr>
          <p:spPr>
            <a:xfrm>
              <a:off x="1311678" y="308196"/>
              <a:ext cx="4510850" cy="523220"/>
            </a:xfrm>
            <a:prstGeom prst="rect">
              <a:avLst/>
            </a:prstGeom>
          </p:spPr>
          <p:txBody>
            <a:bodyPr wrap="none">
              <a:spAutoFit/>
            </a:bodyPr>
            <a:lstStyle/>
            <a:p>
              <a:r>
                <a:rPr lang="en-US" altLang="zh-CN" sz="2800" b="1" dirty="0">
                  <a:latin typeface="Cambria Math" panose="02040503050406030204" pitchFamily="18" charset="0"/>
                  <a:ea typeface="Cambria Math" panose="02040503050406030204" pitchFamily="18" charset="0"/>
                </a:rPr>
                <a:t>Implicit Scheme for Solving </a:t>
              </a:r>
              <a:endParaRPr lang="zh-CN" altLang="en-US" sz="2800" dirty="0"/>
            </a:p>
          </p:txBody>
        </p:sp>
      </p:grpSp>
      <p:pic>
        <p:nvPicPr>
          <p:cNvPr id="14"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35887" y="4012819"/>
            <a:ext cx="1497412" cy="1548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bwMode="auto">
          <a:xfrm>
            <a:off x="4675116" y="1683598"/>
            <a:ext cx="2635895" cy="576064"/>
          </a:xfrm>
          <a:prstGeom prst="rect">
            <a:avLst/>
          </a:prstGeom>
          <a:noFill/>
          <a:ln w="22225"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tlCol="0" anchor="ctr"/>
          <a:lstStyle/>
          <a:p>
            <a:pPr algn="ctr"/>
            <a:r>
              <a:rPr lang="en-US" altLang="zh-CN" dirty="0"/>
              <a:t>backward Euler</a:t>
            </a:r>
            <a:endParaRPr lang="zh-CN" altLang="en-US" dirty="0"/>
          </a:p>
        </p:txBody>
      </p:sp>
      <p:pic>
        <p:nvPicPr>
          <p:cNvPr id="15"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13735" y="3243107"/>
            <a:ext cx="2141716" cy="4030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61398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normAutofit fontScale="90000"/>
          </a:bodyPr>
          <a:lstStyle/>
          <a:p>
            <a:r>
              <a:rPr lang="en-US" altLang="zh-CN" sz="3600" b="1" dirty="0"/>
              <a:t>Stability of the implicit scheme</a:t>
            </a:r>
            <a:endParaRPr lang="zh-CN" altLang="en-US" sz="3600" b="1" dirty="0"/>
          </a:p>
        </p:txBody>
      </p:sp>
      <mc:AlternateContent xmlns:mc="http://schemas.openxmlformats.org/markup-compatibility/2006" xmlns:a14="http://schemas.microsoft.com/office/drawing/2010/main">
        <mc:Choice Requires="a14">
          <p:sp>
            <p:nvSpPr>
              <p:cNvPr id="3" name="矩形 2"/>
              <p:cNvSpPr/>
              <p:nvPr/>
            </p:nvSpPr>
            <p:spPr>
              <a:xfrm>
                <a:off x="379025" y="980728"/>
                <a:ext cx="8385950" cy="461665"/>
              </a:xfrm>
              <a:prstGeom prst="rect">
                <a:avLst/>
              </a:prstGeom>
            </p:spPr>
            <p:txBody>
              <a:bodyPr wrap="none">
                <a:spAutoFit/>
              </a:bodyPr>
              <a:lstStyle/>
              <a:p>
                <a:r>
                  <a:rPr lang="en-US" altLang="zh-CN" sz="2400" dirty="0">
                    <a:latin typeface="Cambria Math" panose="02040503050406030204" pitchFamily="18" charset="0"/>
                    <a:ea typeface="Cambria Math" panose="02040503050406030204" pitchFamily="18" charset="0"/>
                    <a:cs typeface="Arial Unicode MS" panose="020B0604020202020204" pitchFamily="34" charset="-122"/>
                  </a:rPr>
                  <a:t>The </a:t>
                </a:r>
                <a:r>
                  <a:rPr lang="en-US" altLang="zh-CN" sz="2400" dirty="0">
                    <a:solidFill>
                      <a:srgbClr val="FF0000"/>
                    </a:solidFill>
                    <a:latin typeface="Cambria Math" panose="02040503050406030204" pitchFamily="18" charset="0"/>
                    <a:ea typeface="Cambria Math" panose="02040503050406030204" pitchFamily="18" charset="0"/>
                    <a:cs typeface="Arial Unicode MS" panose="020B0604020202020204" pitchFamily="34" charset="-122"/>
                  </a:rPr>
                  <a:t>implicit </a:t>
                </a:r>
                <a:r>
                  <a:rPr lang="en-US" altLang="zh-CN" sz="2400" dirty="0">
                    <a:latin typeface="Cambria Math" panose="02040503050406030204" pitchFamily="18" charset="0"/>
                    <a:ea typeface="Cambria Math" panose="02040503050406030204" pitchFamily="18" charset="0"/>
                    <a:cs typeface="Arial Unicode MS" panose="020B0604020202020204" pitchFamily="34" charset="-122"/>
                  </a:rPr>
                  <a:t>scheme is stable for all combinations of </a:t>
                </a:r>
                <a14:m>
                  <m:oMath xmlns:m="http://schemas.openxmlformats.org/officeDocument/2006/math">
                    <m:r>
                      <a:rPr lang="en-US" altLang="zh-CN" sz="2400" i="1" smtClean="0">
                        <a:latin typeface="Cambria Math"/>
                        <a:ea typeface="Cambria Math"/>
                        <a:cs typeface="Arial Unicode MS" panose="020B0604020202020204" pitchFamily="34" charset="-122"/>
                      </a:rPr>
                      <m:t>∆</m:t>
                    </m:r>
                    <m:r>
                      <a:rPr lang="en-US" altLang="zh-CN" sz="2400" b="0" i="1" smtClean="0">
                        <a:latin typeface="Cambria Math"/>
                        <a:ea typeface="Cambria Math"/>
                        <a:cs typeface="Arial Unicode MS" panose="020B0604020202020204" pitchFamily="34" charset="-122"/>
                      </a:rPr>
                      <m:t>𝑡</m:t>
                    </m:r>
                    <m:r>
                      <a:rPr lang="en-US" altLang="zh-CN" sz="2400" b="0" i="1" smtClean="0">
                        <a:latin typeface="Cambria Math"/>
                        <a:ea typeface="Cambria Math"/>
                        <a:cs typeface="Arial Unicode MS" panose="020B0604020202020204" pitchFamily="34" charset="-122"/>
                      </a:rPr>
                      <m:t> </m:t>
                    </m:r>
                    <m:r>
                      <a:rPr lang="en-US" altLang="zh-CN" sz="2400" b="0" i="1" smtClean="0">
                        <a:latin typeface="Cambria Math"/>
                        <a:ea typeface="Cambria Math"/>
                        <a:cs typeface="Arial Unicode MS" panose="020B0604020202020204" pitchFamily="34" charset="-122"/>
                      </a:rPr>
                      <m:t>𝑎𝑛𝑑</m:t>
                    </m:r>
                    <m:r>
                      <a:rPr lang="en-US" altLang="zh-CN" sz="2400" b="0" i="1" smtClean="0">
                        <a:latin typeface="Cambria Math"/>
                        <a:ea typeface="Cambria Math"/>
                        <a:cs typeface="Arial Unicode MS" panose="020B0604020202020204" pitchFamily="34" charset="-122"/>
                      </a:rPr>
                      <m:t> ∆</m:t>
                    </m:r>
                    <m:r>
                      <a:rPr lang="en-US" altLang="zh-CN" sz="2400" b="0" i="1" smtClean="0">
                        <a:latin typeface="Cambria Math"/>
                        <a:ea typeface="Cambria Math"/>
                        <a:cs typeface="Arial Unicode MS" panose="020B0604020202020204" pitchFamily="34" charset="-122"/>
                      </a:rPr>
                      <m:t>𝑥</m:t>
                    </m:r>
                    <m:r>
                      <a:rPr lang="en-US" altLang="zh-CN" sz="2400" b="0" i="1" smtClean="0">
                        <a:latin typeface="Cambria Math"/>
                        <a:ea typeface="Cambria Math"/>
                        <a:cs typeface="Arial Unicode MS" panose="020B0604020202020204" pitchFamily="34" charset="-122"/>
                      </a:rPr>
                      <m:t>.</m:t>
                    </m:r>
                  </m:oMath>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379025" y="980728"/>
                <a:ext cx="8385950" cy="461665"/>
              </a:xfrm>
              <a:prstGeom prst="rect">
                <a:avLst/>
              </a:prstGeom>
              <a:blipFill>
                <a:blip r:embed="rId3"/>
                <a:stretch>
                  <a:fillRect l="-1090" t="-11842" b="-27632"/>
                </a:stretch>
              </a:blipFill>
            </p:spPr>
            <p:txBody>
              <a:bodyPr/>
              <a:lstStyle/>
              <a:p>
                <a:r>
                  <a:rPr lang="zh-CN" altLang="en-US">
                    <a:noFill/>
                  </a:rPr>
                  <a:t> </a:t>
                </a:r>
              </a:p>
            </p:txBody>
          </p:sp>
        </mc:Fallback>
      </mc:AlternateContent>
      <p:sp>
        <p:nvSpPr>
          <p:cNvPr id="4" name="矩形 3"/>
          <p:cNvSpPr/>
          <p:nvPr/>
        </p:nvSpPr>
        <p:spPr>
          <a:xfrm>
            <a:off x="1115616" y="1700808"/>
            <a:ext cx="5598368" cy="523220"/>
          </a:xfrm>
          <a:prstGeom prst="rect">
            <a:avLst/>
          </a:prstGeom>
        </p:spPr>
        <p:txBody>
          <a:bodyPr wrap="square">
            <a:spAutoFit/>
          </a:bodyPr>
          <a:lstStyle/>
          <a:p>
            <a:r>
              <a:rPr lang="en-US" altLang="zh-CN" dirty="0"/>
              <a:t>Von Neumann stability analysis</a:t>
            </a:r>
            <a:endParaRPr lang="zh-CN" altLang="en-US" dirty="0"/>
          </a:p>
        </p:txBody>
      </p:sp>
      <p:graphicFrame>
        <p:nvGraphicFramePr>
          <p:cNvPr id="5" name="Object 7"/>
          <p:cNvGraphicFramePr>
            <a:graphicFrameLocks noChangeAspect="1"/>
          </p:cNvGraphicFramePr>
          <p:nvPr>
            <p:extLst>
              <p:ext uri="{D42A27DB-BD31-4B8C-83A1-F6EECF244321}">
                <p14:modId xmlns:p14="http://schemas.microsoft.com/office/powerpoint/2010/main" val="1545548900"/>
              </p:ext>
            </p:extLst>
          </p:nvPr>
        </p:nvGraphicFramePr>
        <p:xfrm>
          <a:off x="2203904" y="2871856"/>
          <a:ext cx="2365423" cy="741035"/>
        </p:xfrm>
        <a:graphic>
          <a:graphicData uri="http://schemas.openxmlformats.org/presentationml/2006/ole">
            <mc:AlternateContent xmlns:mc="http://schemas.openxmlformats.org/markup-compatibility/2006">
              <mc:Choice xmlns:v="urn:schemas-microsoft-com:vml" Requires="v">
                <p:oleObj spid="_x0000_s63709" name="Equation" r:id="rId4" imgW="812520" imgH="253800" progId="Equation.DSMT4">
                  <p:embed/>
                </p:oleObj>
              </mc:Choice>
              <mc:Fallback>
                <p:oleObj name="Equation" r:id="rId4" imgW="812520" imgH="253800" progId="Equation.DSMT4">
                  <p:embed/>
                  <p:pic>
                    <p:nvPicPr>
                      <p:cNvPr id="3" name="Object 7"/>
                      <p:cNvPicPr>
                        <a:picLocks noChangeAspect="1" noChangeArrowheads="1"/>
                      </p:cNvPicPr>
                      <p:nvPr/>
                    </p:nvPicPr>
                    <p:blipFill>
                      <a:blip r:embed="rId5"/>
                      <a:srcRect/>
                      <a:stretch>
                        <a:fillRect/>
                      </a:stretch>
                    </p:blipFill>
                    <p:spPr bwMode="auto">
                      <a:xfrm>
                        <a:off x="2203904" y="2871856"/>
                        <a:ext cx="2365423" cy="74103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6" name="TextBox 5"/>
              <p:cNvSpPr txBox="1"/>
              <p:nvPr/>
            </p:nvSpPr>
            <p:spPr>
              <a:xfrm>
                <a:off x="611560" y="2344772"/>
                <a:ext cx="5778698" cy="4914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a:rPr>
                            <m:t>𝑢</m:t>
                          </m:r>
                        </m:e>
                        <m:sub>
                          <m:r>
                            <a:rPr lang="en-US" altLang="zh-CN" sz="2400" b="0" i="1" smtClean="0">
                              <a:latin typeface="Cambria Math"/>
                            </a:rPr>
                            <m:t>𝑖</m:t>
                          </m:r>
                          <m:r>
                            <a:rPr lang="en-US" altLang="zh-CN" sz="2400" b="0" i="1" smtClean="0">
                              <a:latin typeface="Cambria Math"/>
                            </a:rPr>
                            <m:t>,</m:t>
                          </m:r>
                          <m:r>
                            <a:rPr lang="en-US" altLang="zh-CN" sz="2400" b="0" i="1" smtClean="0">
                              <a:latin typeface="Cambria Math"/>
                            </a:rPr>
                            <m:t>𝑗</m:t>
                          </m:r>
                          <m:r>
                            <a:rPr lang="en-US" altLang="zh-CN" sz="2400" b="0" i="1" smtClean="0">
                              <a:latin typeface="Cambria Math"/>
                            </a:rPr>
                            <m:t>−1</m:t>
                          </m:r>
                        </m:sub>
                      </m:sSub>
                      <m:r>
                        <a:rPr lang="en-US" altLang="zh-CN" sz="2400" b="0" i="1" smtClean="0">
                          <a:latin typeface="Cambria Math"/>
                        </a:rPr>
                        <m:t>=−</m:t>
                      </m:r>
                      <m:r>
                        <a:rPr lang="zh-CN" altLang="en-US" sz="2400" b="0" i="1" smtClean="0">
                          <a:latin typeface="Cambria Math"/>
                        </a:rPr>
                        <m:t>𝛼</m:t>
                      </m:r>
                      <m:sSub>
                        <m:sSubPr>
                          <m:ctrlPr>
                            <a:rPr lang="en-US" altLang="zh-CN" sz="2400" b="0" i="1" smtClean="0">
                              <a:latin typeface="Cambria Math" panose="02040503050406030204" pitchFamily="18" charset="0"/>
                            </a:rPr>
                          </m:ctrlPr>
                        </m:sSubPr>
                        <m:e>
                          <m:r>
                            <a:rPr lang="en-US" altLang="zh-CN" sz="2400" b="0" i="1" smtClean="0">
                              <a:latin typeface="Cambria Math"/>
                            </a:rPr>
                            <m:t>𝑢</m:t>
                          </m:r>
                        </m:e>
                        <m:sub>
                          <m:r>
                            <a:rPr lang="en-US" altLang="zh-CN" sz="2400" b="0" i="1" smtClean="0">
                              <a:latin typeface="Cambria Math"/>
                            </a:rPr>
                            <m:t>𝑖</m:t>
                          </m:r>
                          <m:r>
                            <a:rPr lang="en-US" altLang="zh-CN" sz="2400" b="0" i="1" smtClean="0">
                              <a:latin typeface="Cambria Math"/>
                            </a:rPr>
                            <m:t>−1,</m:t>
                          </m:r>
                          <m:r>
                            <a:rPr lang="en-US" altLang="zh-CN" sz="2400" b="0" i="1" smtClean="0">
                              <a:latin typeface="Cambria Math"/>
                            </a:rPr>
                            <m:t>𝑗</m:t>
                          </m:r>
                        </m:sub>
                      </m:sSub>
                      <m:r>
                        <a:rPr lang="en-US" altLang="zh-CN" sz="2400" b="0" i="1" smtClean="0">
                          <a:latin typeface="Cambria Math"/>
                        </a:rPr>
                        <m:t>+</m:t>
                      </m:r>
                      <m:d>
                        <m:dPr>
                          <m:ctrlPr>
                            <a:rPr lang="en-US" altLang="zh-CN" sz="2400" b="0" i="1" smtClean="0">
                              <a:latin typeface="Cambria Math" panose="02040503050406030204" pitchFamily="18" charset="0"/>
                            </a:rPr>
                          </m:ctrlPr>
                        </m:dPr>
                        <m:e>
                          <m:r>
                            <a:rPr lang="en-US" altLang="zh-CN" sz="2400" b="0" i="1" smtClean="0">
                              <a:latin typeface="Cambria Math"/>
                            </a:rPr>
                            <m:t>1+2</m:t>
                          </m:r>
                          <m:r>
                            <a:rPr lang="zh-CN" altLang="en-US" sz="2400" b="0" i="1" smtClean="0">
                              <a:latin typeface="Cambria Math"/>
                            </a:rPr>
                            <m:t>𝛼</m:t>
                          </m:r>
                        </m:e>
                      </m:d>
                      <m:sSub>
                        <m:sSubPr>
                          <m:ctrlPr>
                            <a:rPr lang="en-US" altLang="zh-CN" sz="2400" b="0" i="1" smtClean="0">
                              <a:latin typeface="Cambria Math" panose="02040503050406030204" pitchFamily="18" charset="0"/>
                            </a:rPr>
                          </m:ctrlPr>
                        </m:sSubPr>
                        <m:e>
                          <m:r>
                            <a:rPr lang="en-US" altLang="zh-CN" sz="2400" b="0" i="1" smtClean="0">
                              <a:latin typeface="Cambria Math"/>
                            </a:rPr>
                            <m:t>𝑢</m:t>
                          </m:r>
                        </m:e>
                        <m:sub>
                          <m:r>
                            <a:rPr lang="en-US" altLang="zh-CN" sz="2400" b="0" i="1" smtClean="0">
                              <a:latin typeface="Cambria Math"/>
                            </a:rPr>
                            <m:t>𝑖</m:t>
                          </m:r>
                          <m:r>
                            <a:rPr lang="en-US" altLang="zh-CN" sz="2400" b="0" i="1" smtClean="0">
                              <a:latin typeface="Cambria Math"/>
                            </a:rPr>
                            <m:t>,</m:t>
                          </m:r>
                          <m:r>
                            <a:rPr lang="en-US" altLang="zh-CN" sz="2400" b="0" i="1" smtClean="0">
                              <a:latin typeface="Cambria Math"/>
                            </a:rPr>
                            <m:t>𝑗</m:t>
                          </m:r>
                        </m:sub>
                      </m:sSub>
                      <m:r>
                        <a:rPr lang="en-US" altLang="zh-CN" sz="2400" b="0" i="1" smtClean="0">
                          <a:latin typeface="Cambria Math"/>
                        </a:rPr>
                        <m:t>−</m:t>
                      </m:r>
                      <m:r>
                        <a:rPr lang="zh-CN" altLang="en-US" sz="2400" b="0" i="1" smtClean="0">
                          <a:latin typeface="Cambria Math"/>
                        </a:rPr>
                        <m:t>𝛼</m:t>
                      </m:r>
                      <m:sSub>
                        <m:sSubPr>
                          <m:ctrlPr>
                            <a:rPr lang="en-US" altLang="zh-CN" sz="2400" b="0" i="1" smtClean="0">
                              <a:latin typeface="Cambria Math" panose="02040503050406030204" pitchFamily="18" charset="0"/>
                            </a:rPr>
                          </m:ctrlPr>
                        </m:sSubPr>
                        <m:e>
                          <m:r>
                            <a:rPr lang="en-US" altLang="zh-CN" sz="2400" b="0" i="1" smtClean="0">
                              <a:latin typeface="Cambria Math"/>
                            </a:rPr>
                            <m:t>𝑢</m:t>
                          </m:r>
                        </m:e>
                        <m:sub>
                          <m:r>
                            <a:rPr lang="en-US" altLang="zh-CN" sz="2400" b="0" i="1" smtClean="0">
                              <a:latin typeface="Cambria Math"/>
                            </a:rPr>
                            <m:t>𝑖</m:t>
                          </m:r>
                          <m:r>
                            <a:rPr lang="en-US" altLang="zh-CN" sz="2400" b="0" i="1" smtClean="0">
                              <a:latin typeface="Cambria Math"/>
                            </a:rPr>
                            <m:t>+1,</m:t>
                          </m:r>
                          <m:r>
                            <a:rPr lang="en-US" altLang="zh-CN" sz="2400" b="0" i="1" smtClean="0">
                              <a:latin typeface="Cambria Math"/>
                            </a:rPr>
                            <m:t>𝑗</m:t>
                          </m:r>
                        </m:sub>
                      </m:sSub>
                    </m:oMath>
                  </m:oMathPara>
                </a14:m>
                <a:endParaRPr lang="zh-CN" alt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611560" y="2344772"/>
                <a:ext cx="5778698" cy="491417"/>
              </a:xfrm>
              <a:prstGeom prst="rect">
                <a:avLst/>
              </a:prstGeom>
              <a:blipFill>
                <a:blip r:embed="rId6"/>
                <a:stretch>
                  <a:fillRect b="-11250"/>
                </a:stretch>
              </a:blipFill>
            </p:spPr>
            <p:txBody>
              <a:bodyPr/>
              <a:lstStyle/>
              <a:p>
                <a:r>
                  <a:rPr lang="zh-CN" altLang="en-US">
                    <a:noFill/>
                  </a:rPr>
                  <a:t> </a:t>
                </a:r>
              </a:p>
            </p:txBody>
          </p:sp>
        </mc:Fallback>
      </mc:AlternateContent>
      <p:graphicFrame>
        <p:nvGraphicFramePr>
          <p:cNvPr id="7" name="Object 7"/>
          <p:cNvGraphicFramePr>
            <a:graphicFrameLocks noChangeAspect="1"/>
          </p:cNvGraphicFramePr>
          <p:nvPr>
            <p:extLst>
              <p:ext uri="{D42A27DB-BD31-4B8C-83A1-F6EECF244321}">
                <p14:modId xmlns:p14="http://schemas.microsoft.com/office/powerpoint/2010/main" val="2828640911"/>
              </p:ext>
            </p:extLst>
          </p:nvPr>
        </p:nvGraphicFramePr>
        <p:xfrm>
          <a:off x="1475656" y="3738568"/>
          <a:ext cx="4243387" cy="544513"/>
        </p:xfrm>
        <a:graphic>
          <a:graphicData uri="http://schemas.openxmlformats.org/presentationml/2006/ole">
            <mc:AlternateContent xmlns:mc="http://schemas.openxmlformats.org/markup-compatibility/2006">
              <mc:Choice xmlns:v="urn:schemas-microsoft-com:vml" Requires="v">
                <p:oleObj spid="_x0000_s63710" name="Equation" r:id="rId7" imgW="1587240" imgH="203040" progId="Equation.DSMT4">
                  <p:embed/>
                </p:oleObj>
              </mc:Choice>
              <mc:Fallback>
                <p:oleObj name="Equation" r:id="rId7" imgW="1587240" imgH="203040" progId="Equation.DSMT4">
                  <p:embed/>
                  <p:pic>
                    <p:nvPicPr>
                      <p:cNvPr id="8" name="Object 7"/>
                      <p:cNvPicPr>
                        <a:picLocks noChangeAspect="1" noChangeArrowheads="1"/>
                      </p:cNvPicPr>
                      <p:nvPr/>
                    </p:nvPicPr>
                    <p:blipFill>
                      <a:blip r:embed="rId8"/>
                      <a:srcRect/>
                      <a:stretch>
                        <a:fillRect/>
                      </a:stretch>
                    </p:blipFill>
                    <p:spPr bwMode="auto">
                      <a:xfrm>
                        <a:off x="1475656" y="3738568"/>
                        <a:ext cx="4243387" cy="544513"/>
                      </a:xfrm>
                      <a:prstGeom prst="rect">
                        <a:avLst/>
                      </a:prstGeom>
                      <a:noFill/>
                      <a:ln>
                        <a:noFill/>
                      </a:ln>
                      <a:effec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42703360"/>
              </p:ext>
            </p:extLst>
          </p:nvPr>
        </p:nvGraphicFramePr>
        <p:xfrm>
          <a:off x="1324049" y="4408758"/>
          <a:ext cx="4546600" cy="1122362"/>
        </p:xfrm>
        <a:graphic>
          <a:graphicData uri="http://schemas.openxmlformats.org/presentationml/2006/ole">
            <mc:AlternateContent xmlns:mc="http://schemas.openxmlformats.org/markup-compatibility/2006">
              <mc:Choice xmlns:v="urn:schemas-microsoft-com:vml" Requires="v">
                <p:oleObj spid="_x0000_s63711" name="Equation" r:id="rId9" imgW="1701720" imgH="419040" progId="Equation.DSMT4">
                  <p:embed/>
                </p:oleObj>
              </mc:Choice>
              <mc:Fallback>
                <p:oleObj name="Equation" r:id="rId9" imgW="1701720" imgH="419040" progId="Equation.DSMT4">
                  <p:embed/>
                  <p:pic>
                    <p:nvPicPr>
                      <p:cNvPr id="7" name="Object 7"/>
                      <p:cNvPicPr>
                        <a:picLocks noChangeAspect="1" noChangeArrowheads="1"/>
                      </p:cNvPicPr>
                      <p:nvPr/>
                    </p:nvPicPr>
                    <p:blipFill>
                      <a:blip r:embed="rId10"/>
                      <a:srcRect/>
                      <a:stretch>
                        <a:fillRect/>
                      </a:stretch>
                    </p:blipFill>
                    <p:spPr bwMode="auto">
                      <a:xfrm>
                        <a:off x="1324049" y="4408758"/>
                        <a:ext cx="4546600" cy="1122362"/>
                      </a:xfrm>
                      <a:prstGeom prst="rect">
                        <a:avLst/>
                      </a:prstGeom>
                      <a:noFill/>
                      <a:ln>
                        <a:noFill/>
                      </a:ln>
                      <a:effectLst/>
                    </p:spPr>
                  </p:pic>
                </p:oleObj>
              </mc:Fallback>
            </mc:AlternateContent>
          </a:graphicData>
        </a:graphic>
      </p:graphicFrame>
      <p:sp>
        <p:nvSpPr>
          <p:cNvPr id="10" name="矩形 9"/>
          <p:cNvSpPr/>
          <p:nvPr/>
        </p:nvSpPr>
        <p:spPr>
          <a:xfrm>
            <a:off x="971600" y="5654449"/>
            <a:ext cx="6336704" cy="954107"/>
          </a:xfrm>
          <a:prstGeom prst="rect">
            <a:avLst/>
          </a:prstGeom>
        </p:spPr>
        <p:txBody>
          <a:bodyPr wrap="square">
            <a:spAutoFit/>
          </a:bodyPr>
          <a:lstStyle/>
          <a:p>
            <a:r>
              <a:rPr lang="en-US" altLang="zh-CN" dirty="0"/>
              <a:t>Implicit method is </a:t>
            </a:r>
            <a:r>
              <a:rPr lang="en-US" altLang="zh-CN" b="1" dirty="0"/>
              <a:t>unconditional stable</a:t>
            </a:r>
            <a:r>
              <a:rPr lang="en-US" altLang="zh-CN" dirty="0"/>
              <a:t>.</a:t>
            </a:r>
            <a:br>
              <a:rPr lang="en-US" altLang="zh-CN" dirty="0"/>
            </a:br>
            <a:r>
              <a:rPr lang="en-US" altLang="zh-CN" dirty="0"/>
              <a:t>No restrictions on </a:t>
            </a:r>
            <a:r>
              <a:rPr lang="en-US" altLang="zh-CN" dirty="0" err="1"/>
              <a:t>timestep</a:t>
            </a:r>
            <a:r>
              <a:rPr lang="en-US" altLang="zh-CN" dirty="0"/>
              <a:t>.</a:t>
            </a:r>
          </a:p>
        </p:txBody>
      </p:sp>
    </p:spTree>
    <p:extLst>
      <p:ext uri="{BB962C8B-B14F-4D97-AF65-F5344CB8AC3E}">
        <p14:creationId xmlns:p14="http://schemas.microsoft.com/office/powerpoint/2010/main" val="35973916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271" y="31496"/>
            <a:ext cx="8281145" cy="6852496"/>
            <a:chOff x="35271" y="31496"/>
            <a:chExt cx="8281145" cy="6852496"/>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1" y="31496"/>
              <a:ext cx="8281145" cy="2028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21" y="2061646"/>
              <a:ext cx="3554499" cy="1939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779" y="4092491"/>
              <a:ext cx="6773493" cy="2791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3" name="直接连接符 2"/>
          <p:cNvCxnSpPr/>
          <p:nvPr/>
        </p:nvCxnSpPr>
        <p:spPr>
          <a:xfrm>
            <a:off x="539552" y="4293096"/>
            <a:ext cx="2808312"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7148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24123" y="578571"/>
            <a:ext cx="2941831" cy="584775"/>
          </a:xfrm>
          <a:prstGeom prst="rect">
            <a:avLst/>
          </a:prstGeom>
        </p:spPr>
        <p:txBody>
          <a:bodyPr wrap="none">
            <a:spAutoFit/>
          </a:bodyPr>
          <a:lstStyle/>
          <a:p>
            <a:r>
              <a:rPr lang="en-US" altLang="zh-CN" sz="3200" b="1" dirty="0">
                <a:latin typeface="Cambria Math" panose="02040503050406030204" pitchFamily="18" charset="0"/>
                <a:ea typeface="Cambria Math" panose="02040503050406030204" pitchFamily="18" charset="0"/>
              </a:rPr>
              <a:t>Implicit Scheme</a:t>
            </a:r>
            <a:endParaRPr lang="zh-CN" altLang="en-US" sz="3200"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4644008" y="3212976"/>
                <a:ext cx="4320480" cy="1569660"/>
              </a:xfrm>
              <a:prstGeom prst="rect">
                <a:avLst/>
              </a:prstGeom>
            </p:spPr>
            <p:txBody>
              <a:bodyPr wrap="square">
                <a:spAutoFit/>
              </a:bodyPr>
              <a:lstStyle/>
              <a:p>
                <a:r>
                  <a:rPr lang="en-US" altLang="zh-CN" sz="2400" dirty="0">
                    <a:latin typeface="Cambria Math" panose="02040503050406030204" pitchFamily="18" charset="0"/>
                    <a:ea typeface="Cambria Math" panose="02040503050406030204" pitchFamily="18" charset="0"/>
                  </a:rPr>
                  <a:t>Discretization of the integration area used in the solution of the </a:t>
                </a:r>
                <a14:m>
                  <m:oMath xmlns:m="http://schemas.openxmlformats.org/officeDocument/2006/math">
                    <m:r>
                      <a:rPr lang="en-US" altLang="zh-CN" sz="2400" i="1" dirty="0" smtClean="0">
                        <a:latin typeface="Cambria Math"/>
                        <a:ea typeface="Cambria Math" panose="02040503050406030204" pitchFamily="18" charset="0"/>
                      </a:rPr>
                      <m:t>1+1−</m:t>
                    </m:r>
                    <m:r>
                      <a:rPr lang="en-US" altLang="zh-CN" sz="2400" i="1" dirty="0" smtClean="0">
                        <a:latin typeface="Cambria Math"/>
                        <a:ea typeface="Cambria Math" panose="02040503050406030204" pitchFamily="18" charset="0"/>
                      </a:rPr>
                      <m:t>𝑑𝑖𝑚𝑒𝑛𝑠𝑖𝑜𝑛𝑎𝑙</m:t>
                    </m:r>
                    <m:r>
                      <a:rPr lang="en-US" altLang="zh-CN" sz="2400" i="1" dirty="0" smtClean="0">
                        <a:latin typeface="Cambria Math"/>
                        <a:ea typeface="Cambria Math" panose="02040503050406030204" pitchFamily="18" charset="0"/>
                      </a:rPr>
                      <m:t> </m:t>
                    </m:r>
                  </m:oMath>
                </a14:m>
                <a:r>
                  <a:rPr lang="en-US" altLang="zh-CN" sz="2400" dirty="0">
                    <a:latin typeface="Cambria Math" panose="02040503050406030204" pitchFamily="18" charset="0"/>
                    <a:ea typeface="Cambria Math" panose="02040503050406030204" pitchFamily="18" charset="0"/>
                  </a:rPr>
                  <a:t>diffusion equation.</a:t>
                </a:r>
                <a:endParaRPr lang="zh-CN" altLang="en-US" sz="2400"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4644008" y="3212976"/>
                <a:ext cx="4320480" cy="1569660"/>
              </a:xfrm>
              <a:prstGeom prst="rect">
                <a:avLst/>
              </a:prstGeom>
              <a:blipFill rotWithShape="1">
                <a:blip r:embed="rId4"/>
                <a:stretch>
                  <a:fillRect l="-2257" t="-3101" r="-3526" b="-7752"/>
                </a:stretch>
              </a:blipFill>
            </p:spPr>
            <p:txBody>
              <a:bodyPr/>
              <a:lstStyle/>
              <a:p>
                <a:r>
                  <a:rPr lang="zh-CN" altLang="en-US">
                    <a:noFill/>
                  </a:rPr>
                  <a:t> </a:t>
                </a:r>
              </a:p>
            </p:txBody>
          </p:sp>
        </mc:Fallback>
      </mc:AlternateContent>
      <p:sp>
        <p:nvSpPr>
          <p:cNvPr id="7" name="矩形 6"/>
          <p:cNvSpPr/>
          <p:nvPr/>
        </p:nvSpPr>
        <p:spPr>
          <a:xfrm>
            <a:off x="165501" y="6283941"/>
            <a:ext cx="6057749" cy="461665"/>
          </a:xfrm>
          <a:prstGeom prst="rect">
            <a:avLst/>
          </a:prstGeom>
        </p:spPr>
        <p:txBody>
          <a:bodyPr wrap="none">
            <a:spAutoFit/>
          </a:bodyPr>
          <a:lstStyle/>
          <a:p>
            <a:r>
              <a:rPr lang="en-US" altLang="zh-CN" sz="2400" dirty="0">
                <a:solidFill>
                  <a:srgbClr val="FF0000"/>
                </a:solidFill>
                <a:latin typeface="Cambria Math" panose="02040503050406030204" pitchFamily="18" charset="0"/>
                <a:ea typeface="Cambria Math" panose="02040503050406030204" pitchFamily="18" charset="0"/>
                <a:cs typeface="Arial Unicode MS" panose="020B0604020202020204" pitchFamily="34" charset="-122"/>
              </a:rPr>
              <a:t>Implicit </a:t>
            </a:r>
            <a:r>
              <a:rPr lang="en-US" altLang="zh-CN" sz="2400" dirty="0">
                <a:latin typeface="Cambria Math" panose="02040503050406030204" pitchFamily="18" charset="0"/>
                <a:ea typeface="Cambria Math" panose="02040503050406030204" pitchFamily="18" charset="0"/>
                <a:cs typeface="Arial Unicode MS" panose="020B0604020202020204" pitchFamily="34" charset="-122"/>
              </a:rPr>
              <a:t>numerical scheme for solving PDEs. </a:t>
            </a:r>
            <a:endParaRPr lang="zh-CN" altLang="en-US" sz="2400" dirty="0">
              <a:latin typeface="Cambria Math" panose="02040503050406030204" pitchFamily="18" charset="0"/>
              <a:ea typeface="Arial Unicode MS" panose="020B0604020202020204" pitchFamily="34" charset="-122"/>
              <a:cs typeface="Arial Unicode MS" panose="020B0604020202020204" pitchFamily="34" charset="-122"/>
            </a:endParaRPr>
          </a:p>
        </p:txBody>
      </p:sp>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501" y="1835829"/>
            <a:ext cx="4564173" cy="4323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组合 8"/>
          <p:cNvGrpSpPr/>
          <p:nvPr/>
        </p:nvGrpSpPr>
        <p:grpSpPr>
          <a:xfrm>
            <a:off x="3275856" y="1752854"/>
            <a:ext cx="5074194" cy="527189"/>
            <a:chOff x="3024123" y="1700808"/>
            <a:chExt cx="5074194" cy="527189"/>
          </a:xfrm>
        </p:grpSpPr>
        <p:pic>
          <p:nvPicPr>
            <p:cNvPr id="122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4123" y="1700808"/>
              <a:ext cx="5074194" cy="527189"/>
            </a:xfrm>
            <a:prstGeom prst="rect">
              <a:avLst/>
            </a:prstGeom>
            <a:noFill/>
            <a:ln w="9525">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cxnSp>
          <p:nvCxnSpPr>
            <p:cNvPr id="8" name="直接连接符 7"/>
            <p:cNvCxnSpPr/>
            <p:nvPr/>
          </p:nvCxnSpPr>
          <p:spPr bwMode="auto">
            <a:xfrm>
              <a:off x="5945939" y="1823558"/>
              <a:ext cx="0" cy="192891"/>
            </a:xfrm>
            <a:prstGeom prst="line">
              <a:avLst/>
            </a:prstGeom>
            <a:noFill/>
            <a:ln w="222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Tree>
    <p:extLst>
      <p:ext uri="{BB962C8B-B14F-4D97-AF65-F5344CB8AC3E}">
        <p14:creationId xmlns:p14="http://schemas.microsoft.com/office/powerpoint/2010/main" val="689481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03648" y="5445224"/>
            <a:ext cx="7272808" cy="954107"/>
          </a:xfrm>
          <a:prstGeom prst="rect">
            <a:avLst/>
          </a:prstGeom>
        </p:spPr>
        <p:txBody>
          <a:bodyPr wrap="square">
            <a:spAutoFit/>
          </a:bodyPr>
          <a:lstStyle/>
          <a:p>
            <a:r>
              <a:rPr lang="zh-CN" altLang="en-US" dirty="0"/>
              <a:t>M = 4</a:t>
            </a:r>
            <a:r>
              <a:rPr lang="en-US" altLang="zh-CN" dirty="0"/>
              <a:t>5</a:t>
            </a:r>
            <a:r>
              <a:rPr lang="zh-CN" altLang="en-US" dirty="0"/>
              <a:t> # GRID POINTS on space interval</a:t>
            </a:r>
          </a:p>
          <a:p>
            <a:r>
              <a:rPr lang="zh-CN" altLang="en-US" dirty="0"/>
              <a:t>N = 70 # GRID POINTS on time interval</a:t>
            </a:r>
          </a:p>
        </p:txBody>
      </p:sp>
      <p:graphicFrame>
        <p:nvGraphicFramePr>
          <p:cNvPr id="3" name="Object 11"/>
          <p:cNvGraphicFramePr>
            <a:graphicFrameLocks noChangeAspect="1"/>
          </p:cNvGraphicFramePr>
          <p:nvPr>
            <p:extLst>
              <p:ext uri="{D42A27DB-BD31-4B8C-83A1-F6EECF244321}">
                <p14:modId xmlns:p14="http://schemas.microsoft.com/office/powerpoint/2010/main" val="1474803974"/>
              </p:ext>
            </p:extLst>
          </p:nvPr>
        </p:nvGraphicFramePr>
        <p:xfrm>
          <a:off x="3131840" y="60660"/>
          <a:ext cx="5884863" cy="622300"/>
        </p:xfrm>
        <a:graphic>
          <a:graphicData uri="http://schemas.openxmlformats.org/presentationml/2006/ole">
            <mc:AlternateContent xmlns:mc="http://schemas.openxmlformats.org/markup-compatibility/2006">
              <mc:Choice xmlns:v="urn:schemas-microsoft-com:vml" Requires="v">
                <p:oleObj spid="_x0000_s60551" name="Equation" r:id="rId3" imgW="2286000" imgH="241200" progId="Equation.DSMT4">
                  <p:embed/>
                </p:oleObj>
              </mc:Choice>
              <mc:Fallback>
                <p:oleObj name="Equation" r:id="rId3" imgW="2286000" imgH="241200" progId="Equation.DSMT4">
                  <p:embed/>
                  <p:pic>
                    <p:nvPicPr>
                      <p:cNvPr id="5" name="Object 11"/>
                      <p:cNvPicPr>
                        <a:picLocks noChangeAspect="1" noChangeArrowheads="1"/>
                      </p:cNvPicPr>
                      <p:nvPr/>
                    </p:nvPicPr>
                    <p:blipFill>
                      <a:blip r:embed="rId4"/>
                      <a:srcRect/>
                      <a:stretch>
                        <a:fillRect/>
                      </a:stretch>
                    </p:blipFill>
                    <p:spPr bwMode="auto">
                      <a:xfrm>
                        <a:off x="3131840" y="60660"/>
                        <a:ext cx="5884863"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7624" y="682960"/>
            <a:ext cx="5852160" cy="4352544"/>
          </a:xfrm>
          <a:prstGeom prst="rect">
            <a:avLst/>
          </a:prstGeom>
        </p:spPr>
      </p:pic>
      <p:graphicFrame>
        <p:nvGraphicFramePr>
          <p:cNvPr id="6" name="Object 11"/>
          <p:cNvGraphicFramePr>
            <a:graphicFrameLocks noChangeAspect="1"/>
          </p:cNvGraphicFramePr>
          <p:nvPr>
            <p:extLst>
              <p:ext uri="{D42A27DB-BD31-4B8C-83A1-F6EECF244321}">
                <p14:modId xmlns:p14="http://schemas.microsoft.com/office/powerpoint/2010/main" val="314670168"/>
              </p:ext>
            </p:extLst>
          </p:nvPr>
        </p:nvGraphicFramePr>
        <p:xfrm>
          <a:off x="179512" y="84262"/>
          <a:ext cx="2746375" cy="1077912"/>
        </p:xfrm>
        <a:graphic>
          <a:graphicData uri="http://schemas.openxmlformats.org/presentationml/2006/ole">
            <mc:AlternateContent xmlns:mc="http://schemas.openxmlformats.org/markup-compatibility/2006">
              <mc:Choice xmlns:v="urn:schemas-microsoft-com:vml" Requires="v">
                <p:oleObj spid="_x0000_s60552" name="Equation" r:id="rId6" imgW="1066680" imgH="419040" progId="Equation.DSMT4">
                  <p:embed/>
                </p:oleObj>
              </mc:Choice>
              <mc:Fallback>
                <p:oleObj name="Equation" r:id="rId6" imgW="1066680" imgH="419040" progId="Equation.DSMT4">
                  <p:embed/>
                  <p:pic>
                    <p:nvPicPr>
                      <p:cNvPr id="16" name="Object 11"/>
                      <p:cNvPicPr>
                        <a:picLocks noChangeAspect="1" noChangeArrowheads="1"/>
                      </p:cNvPicPr>
                      <p:nvPr/>
                    </p:nvPicPr>
                    <p:blipFill>
                      <a:blip r:embed="rId7"/>
                      <a:srcRect/>
                      <a:stretch>
                        <a:fillRect/>
                      </a:stretch>
                    </p:blipFill>
                    <p:spPr bwMode="auto">
                      <a:xfrm>
                        <a:off x="179512" y="84262"/>
                        <a:ext cx="2746375" cy="1077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268905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95536" y="156720"/>
            <a:ext cx="8039102" cy="936104"/>
            <a:chOff x="395536" y="147937"/>
            <a:chExt cx="8039102" cy="936104"/>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147937"/>
              <a:ext cx="2710510" cy="93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395536" y="354379"/>
              <a:ext cx="5511381" cy="523220"/>
            </a:xfrm>
            <a:prstGeom prst="rect">
              <a:avLst/>
            </a:prstGeom>
          </p:spPr>
          <p:txBody>
            <a:bodyPr wrap="none">
              <a:spAutoFit/>
            </a:bodyPr>
            <a:lstStyle/>
            <a:p>
              <a:r>
                <a:rPr lang="en-US" altLang="zh-CN" sz="2800" b="1" dirty="0">
                  <a:latin typeface="Cambria Math" panose="02040503050406030204" pitchFamily="18" charset="0"/>
                  <a:ea typeface="Cambria Math" panose="02040503050406030204" pitchFamily="18" charset="0"/>
                </a:rPr>
                <a:t>Crank-Nicolson Scheme for Solving </a:t>
              </a:r>
              <a:endParaRPr lang="zh-CN" altLang="en-US" sz="2800" dirty="0"/>
            </a:p>
          </p:txBody>
        </p:sp>
      </p:gr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484784"/>
            <a:ext cx="756285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组合 6"/>
          <p:cNvGrpSpPr/>
          <p:nvPr/>
        </p:nvGrpSpPr>
        <p:grpSpPr>
          <a:xfrm>
            <a:off x="467544" y="2060848"/>
            <a:ext cx="4647054" cy="461665"/>
            <a:chOff x="899592" y="2151549"/>
            <a:chExt cx="4647054" cy="461665"/>
          </a:xfrm>
        </p:grpSpPr>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2204863"/>
              <a:ext cx="720080" cy="330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2148152" y="2151549"/>
              <a:ext cx="3398494" cy="461665"/>
            </a:xfrm>
            <a:prstGeom prst="rect">
              <a:avLst/>
            </a:prstGeom>
          </p:spPr>
          <p:txBody>
            <a:bodyPr wrap="none">
              <a:spAutoFit/>
            </a:bodyPr>
            <a:lstStyle/>
            <a:p>
              <a:r>
                <a:rPr lang="en-US" altLang="zh-CN" sz="2400" dirty="0">
                  <a:latin typeface="Cambria Math" panose="02040503050406030204" pitchFamily="18" charset="0"/>
                  <a:ea typeface="Cambria Math" panose="02040503050406030204" pitchFamily="18" charset="0"/>
                </a:rPr>
                <a:t>Forward explicit scheme</a:t>
              </a:r>
              <a:endParaRPr lang="zh-CN" altLang="en-US" sz="2400" dirty="0">
                <a:latin typeface="Cambria Math" panose="02040503050406030204" pitchFamily="18" charset="0"/>
              </a:endParaRPr>
            </a:p>
          </p:txBody>
        </p:sp>
      </p:grpSp>
      <p:grpSp>
        <p:nvGrpSpPr>
          <p:cNvPr id="10" name="组合 9"/>
          <p:cNvGrpSpPr/>
          <p:nvPr/>
        </p:nvGrpSpPr>
        <p:grpSpPr>
          <a:xfrm>
            <a:off x="467544" y="2463279"/>
            <a:ext cx="4867079" cy="461665"/>
            <a:chOff x="4840830" y="2139292"/>
            <a:chExt cx="4867079" cy="461665"/>
          </a:xfrm>
        </p:grpSpPr>
        <p:sp>
          <p:nvSpPr>
            <p:cNvPr id="11" name="矩形 10"/>
            <p:cNvSpPr/>
            <p:nvPr/>
          </p:nvSpPr>
          <p:spPr>
            <a:xfrm>
              <a:off x="6090187" y="2139292"/>
              <a:ext cx="3617722" cy="461665"/>
            </a:xfrm>
            <a:prstGeom prst="rect">
              <a:avLst/>
            </a:prstGeom>
          </p:spPr>
          <p:txBody>
            <a:bodyPr wrap="none">
              <a:spAutoFit/>
            </a:bodyPr>
            <a:lstStyle/>
            <a:p>
              <a:r>
                <a:rPr lang="en-US" altLang="zh-CN" sz="2400" dirty="0">
                  <a:latin typeface="Cambria Math" panose="02040503050406030204" pitchFamily="18" charset="0"/>
                  <a:ea typeface="Cambria Math" panose="02040503050406030204" pitchFamily="18" charset="0"/>
                </a:rPr>
                <a:t>Backward implicit scheme</a:t>
              </a:r>
              <a:endParaRPr lang="zh-CN" altLang="en-US" sz="2400" dirty="0">
                <a:latin typeface="Cambria Math" panose="02040503050406030204" pitchFamily="18" charset="0"/>
              </a:endParaRPr>
            </a:p>
          </p:txBody>
        </p:sp>
        <p:pic>
          <p:nvPicPr>
            <p:cNvPr id="1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830" y="2222403"/>
              <a:ext cx="681794" cy="295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组合 12"/>
          <p:cNvGrpSpPr/>
          <p:nvPr/>
        </p:nvGrpSpPr>
        <p:grpSpPr>
          <a:xfrm>
            <a:off x="467544" y="2873293"/>
            <a:ext cx="5054876" cy="461665"/>
            <a:chOff x="871047" y="3196850"/>
            <a:chExt cx="5054876" cy="461665"/>
          </a:xfrm>
        </p:grpSpPr>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047" y="3284984"/>
              <a:ext cx="936104" cy="285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矩形 14"/>
            <p:cNvSpPr/>
            <p:nvPr/>
          </p:nvSpPr>
          <p:spPr>
            <a:xfrm>
              <a:off x="2123728" y="3196850"/>
              <a:ext cx="3802195" cy="461665"/>
            </a:xfrm>
            <a:prstGeom prst="rect">
              <a:avLst/>
            </a:prstGeom>
          </p:spPr>
          <p:txBody>
            <a:bodyPr wrap="none">
              <a:spAutoFit/>
            </a:bodyPr>
            <a:lstStyle/>
            <a:p>
              <a:r>
                <a:rPr lang="en-US" altLang="zh-CN" sz="2400" dirty="0">
                  <a:latin typeface="Cambria Math" panose="02040503050406030204" pitchFamily="18" charset="0"/>
                  <a:ea typeface="Cambria Math" panose="02040503050406030204" pitchFamily="18" charset="0"/>
                </a:rPr>
                <a:t>Crank and Nicolson scheme</a:t>
              </a:r>
              <a:endParaRPr lang="zh-CN" altLang="en-US" sz="2400" dirty="0">
                <a:latin typeface="Cambria Math" panose="02040503050406030204" pitchFamily="18" charset="0"/>
              </a:endParaRPr>
            </a:p>
          </p:txBody>
        </p:sp>
      </p:grpSp>
      <p:pic>
        <p:nvPicPr>
          <p:cNvPr id="16"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359" y="3334958"/>
            <a:ext cx="1566661" cy="504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3774" y="3435333"/>
            <a:ext cx="6840760" cy="373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66020" y="4390541"/>
            <a:ext cx="285750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1044" y="3852379"/>
            <a:ext cx="2409825" cy="14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矩形 19"/>
          <p:cNvSpPr/>
          <p:nvPr/>
        </p:nvSpPr>
        <p:spPr>
          <a:xfrm>
            <a:off x="507597" y="5320938"/>
            <a:ext cx="5574347" cy="461665"/>
          </a:xfrm>
          <a:prstGeom prst="rect">
            <a:avLst/>
          </a:prstGeom>
        </p:spPr>
        <p:txBody>
          <a:bodyPr wrap="none">
            <a:spAutoFit/>
          </a:bodyPr>
          <a:lstStyle/>
          <a:p>
            <a:r>
              <a:rPr lang="en-US" altLang="zh-CN" sz="2400" dirty="0">
                <a:latin typeface="Cambria Math" panose="02040503050406030204" pitchFamily="18" charset="0"/>
                <a:ea typeface="Cambria Math" panose="02040503050406030204" pitchFamily="18" charset="0"/>
              </a:rPr>
              <a:t>Crank-Nicolson scheme can be rewritten </a:t>
            </a:r>
            <a:endParaRPr lang="zh-CN" altLang="en-US" sz="2400" dirty="0">
              <a:latin typeface="Cambria Math" panose="02040503050406030204" pitchFamily="18" charset="0"/>
            </a:endParaRPr>
          </a:p>
        </p:txBody>
      </p:sp>
      <p:pic>
        <p:nvPicPr>
          <p:cNvPr id="21"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83774" y="5768994"/>
            <a:ext cx="3754182" cy="593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2" name="矩形 21"/>
              <p:cNvSpPr/>
              <p:nvPr/>
            </p:nvSpPr>
            <p:spPr>
              <a:xfrm>
                <a:off x="562137" y="6279703"/>
                <a:ext cx="6635388" cy="461665"/>
              </a:xfrm>
              <a:prstGeom prst="rect">
                <a:avLst/>
              </a:prstGeom>
            </p:spPr>
            <p:txBody>
              <a:bodyPr wrap="square">
                <a:spAutoFit/>
              </a:bodyPr>
              <a:lstStyle/>
              <a:p>
                <a:pPr lvl="0"/>
                <a:r>
                  <a:rPr lang="en-US" altLang="zh-CN" sz="2400" dirty="0">
                    <a:solidFill>
                      <a:prstClr val="black"/>
                    </a:solidFill>
                    <a:latin typeface="Cambria Math" panose="02040503050406030204" pitchFamily="18" charset="0"/>
                    <a:ea typeface="Cambria Math" panose="02040503050406030204" pitchFamily="18" charset="0"/>
                    <a:cs typeface="Arial Unicode MS" panose="020B0604020202020204" pitchFamily="34" charset="-122"/>
                  </a:rPr>
                  <a:t>stable for all combinations of </a:t>
                </a:r>
                <a14:m>
                  <m:oMath xmlns:m="http://schemas.openxmlformats.org/officeDocument/2006/math">
                    <m:r>
                      <a:rPr lang="en-US" altLang="zh-CN" sz="2400" i="1">
                        <a:solidFill>
                          <a:prstClr val="black"/>
                        </a:solidFill>
                        <a:latin typeface="Cambria Math"/>
                        <a:ea typeface="Cambria Math"/>
                        <a:cs typeface="Arial Unicode MS" panose="020B0604020202020204" pitchFamily="34" charset="-122"/>
                      </a:rPr>
                      <m:t>∆</m:t>
                    </m:r>
                    <m:r>
                      <a:rPr lang="en-US" altLang="zh-CN" sz="2400" i="1">
                        <a:solidFill>
                          <a:prstClr val="black"/>
                        </a:solidFill>
                        <a:latin typeface="Cambria Math"/>
                        <a:ea typeface="Cambria Math"/>
                        <a:cs typeface="Arial Unicode MS" panose="020B0604020202020204" pitchFamily="34" charset="-122"/>
                      </a:rPr>
                      <m:t>𝑡</m:t>
                    </m:r>
                    <m:r>
                      <a:rPr lang="en-US" altLang="zh-CN" sz="2400" i="1">
                        <a:solidFill>
                          <a:prstClr val="black"/>
                        </a:solidFill>
                        <a:latin typeface="Cambria Math"/>
                        <a:ea typeface="Cambria Math"/>
                        <a:cs typeface="Arial Unicode MS" panose="020B0604020202020204" pitchFamily="34" charset="-122"/>
                      </a:rPr>
                      <m:t> </m:t>
                    </m:r>
                    <m:r>
                      <a:rPr lang="en-US" altLang="zh-CN" sz="2400" i="1">
                        <a:solidFill>
                          <a:prstClr val="black"/>
                        </a:solidFill>
                        <a:latin typeface="Cambria Math"/>
                        <a:ea typeface="Cambria Math"/>
                        <a:cs typeface="Arial Unicode MS" panose="020B0604020202020204" pitchFamily="34" charset="-122"/>
                      </a:rPr>
                      <m:t>𝑎𝑛𝑑</m:t>
                    </m:r>
                    <m:r>
                      <a:rPr lang="en-US" altLang="zh-CN" sz="2400" i="1">
                        <a:solidFill>
                          <a:prstClr val="black"/>
                        </a:solidFill>
                        <a:latin typeface="Cambria Math"/>
                        <a:ea typeface="Cambria Math"/>
                        <a:cs typeface="Arial Unicode MS" panose="020B0604020202020204" pitchFamily="34" charset="-122"/>
                      </a:rPr>
                      <m:t> ∆</m:t>
                    </m:r>
                    <m:r>
                      <a:rPr lang="en-US" altLang="zh-CN" sz="2400" i="1">
                        <a:solidFill>
                          <a:prstClr val="black"/>
                        </a:solidFill>
                        <a:latin typeface="Cambria Math"/>
                        <a:ea typeface="Cambria Math"/>
                        <a:cs typeface="Arial Unicode MS" panose="020B0604020202020204" pitchFamily="34" charset="-122"/>
                      </a:rPr>
                      <m:t>𝑥</m:t>
                    </m:r>
                    <m:r>
                      <a:rPr lang="en-US" altLang="zh-CN" sz="2400" i="1">
                        <a:solidFill>
                          <a:prstClr val="black"/>
                        </a:solidFill>
                        <a:latin typeface="Cambria Math"/>
                        <a:ea typeface="Cambria Math"/>
                        <a:cs typeface="Arial Unicode MS" panose="020B0604020202020204" pitchFamily="34" charset="-122"/>
                      </a:rPr>
                      <m:t>.</m:t>
                    </m:r>
                  </m:oMath>
                </a14:m>
                <a:endParaRPr lang="zh-CN" altLang="en-US" sz="2400" dirty="0">
                  <a:solidFill>
                    <a:prstClr val="black"/>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562137" y="6279703"/>
                <a:ext cx="6635388" cy="461665"/>
              </a:xfrm>
              <a:prstGeom prst="rect">
                <a:avLst/>
              </a:prstGeom>
              <a:blipFill>
                <a:blip r:embed="rId12"/>
                <a:stretch>
                  <a:fillRect l="-1377" t="-11842" b="-27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170382" y="969997"/>
                <a:ext cx="5633866" cy="400110"/>
              </a:xfrm>
              <a:prstGeom prst="rect">
                <a:avLst/>
              </a:prstGeom>
            </p:spPr>
            <p:txBody>
              <a:bodyPr wrap="square">
                <a:spAutoFit/>
              </a:bodyPr>
              <a:lstStyle/>
              <a:p>
                <a:r>
                  <a:rPr lang="en-US" altLang="zh-CN" sz="2000" b="1" dirty="0">
                    <a:solidFill>
                      <a:srgbClr val="0000FF"/>
                    </a:solidFill>
                    <a:latin typeface="Cambria Math" panose="02040503050406030204" pitchFamily="18" charset="0"/>
                    <a:ea typeface="Cambria Math" panose="02040503050406030204" pitchFamily="18" charset="0"/>
                  </a:rPr>
                  <a:t>Implicit Scheme</a:t>
                </a:r>
                <a:r>
                  <a:rPr lang="en-US" altLang="zh-CN" sz="2000" dirty="0">
                    <a:solidFill>
                      <a:srgbClr val="0000FF"/>
                    </a:solidFill>
                    <a:latin typeface="Cambria Math" panose="02040503050406030204" pitchFamily="18" charset="0"/>
                  </a:rPr>
                  <a:t>:</a:t>
                </a:r>
                <a:r>
                  <a:rPr lang="zh-CN" altLang="en-US" sz="2000" dirty="0">
                    <a:solidFill>
                      <a:srgbClr val="0000FF"/>
                    </a:solidFill>
                    <a:latin typeface="Cambria Math" panose="02040503050406030204" pitchFamily="18" charset="0"/>
                  </a:rPr>
                  <a:t> </a:t>
                </a:r>
                <a:r>
                  <a:rPr lang="en-US" altLang="zh-CN" sz="2000" dirty="0">
                    <a:solidFill>
                      <a:srgbClr val="0000FF"/>
                    </a:solidFill>
                    <a:latin typeface="Cambria Math" panose="02040503050406030204" pitchFamily="18" charset="0"/>
                    <a:ea typeface="Cambria Math" panose="02040503050406030204" pitchFamily="18" charset="0"/>
                  </a:rPr>
                  <a:t> local approximation error </a:t>
                </a:r>
                <a14:m>
                  <m:oMath xmlns:m="http://schemas.openxmlformats.org/officeDocument/2006/math">
                    <m:r>
                      <a:rPr lang="en-US" altLang="zh-CN" sz="2000" i="1" dirty="0" smtClean="0">
                        <a:solidFill>
                          <a:srgbClr val="0000FF"/>
                        </a:solidFill>
                        <a:latin typeface="Cambria Math"/>
                        <a:ea typeface="Cambria Math" panose="02040503050406030204" pitchFamily="18" charset="0"/>
                      </a:rPr>
                      <m:t>𝑂</m:t>
                    </m:r>
                    <m:r>
                      <a:rPr lang="en-US" altLang="zh-CN" sz="2000" i="1" dirty="0" smtClean="0">
                        <a:solidFill>
                          <a:srgbClr val="0000FF"/>
                        </a:solidFill>
                        <a:latin typeface="Cambria Math"/>
                        <a:ea typeface="Cambria Math" panose="02040503050406030204" pitchFamily="18" charset="0"/>
                      </a:rPr>
                      <m:t>(∆</m:t>
                    </m:r>
                    <m:r>
                      <a:rPr lang="en-US" altLang="zh-CN" sz="2000" i="1" dirty="0" smtClean="0">
                        <a:solidFill>
                          <a:srgbClr val="0000FF"/>
                        </a:solidFill>
                        <a:latin typeface="Cambria Math"/>
                        <a:ea typeface="Cambria Math" panose="02040503050406030204" pitchFamily="18" charset="0"/>
                      </a:rPr>
                      <m:t>𝑡</m:t>
                    </m:r>
                    <m:r>
                      <a:rPr lang="en-US" altLang="zh-CN" sz="2000" i="1" dirty="0" smtClean="0">
                        <a:solidFill>
                          <a:srgbClr val="0000FF"/>
                        </a:solidFill>
                        <a:latin typeface="Cambria Math"/>
                        <a:ea typeface="Cambria Math" panose="02040503050406030204" pitchFamily="18" charset="0"/>
                      </a:rPr>
                      <m:t>)</m:t>
                    </m:r>
                  </m:oMath>
                </a14:m>
                <a:r>
                  <a:rPr lang="en-US" altLang="zh-CN" sz="2000" dirty="0">
                    <a:solidFill>
                      <a:srgbClr val="0000FF"/>
                    </a:solidFill>
                    <a:latin typeface="Cambria Math" panose="02040503050406030204" pitchFamily="18" charset="0"/>
                    <a:ea typeface="Cambria Math" panose="02040503050406030204" pitchFamily="18" charset="0"/>
                  </a:rPr>
                  <a:t> </a:t>
                </a:r>
                <a:endParaRPr lang="zh-CN" altLang="en-US" sz="2000" dirty="0">
                  <a:solidFill>
                    <a:srgbClr val="0000FF"/>
                  </a:solidFill>
                  <a:latin typeface="Cambria Math" panose="02040503050406030204" pitchFamily="18" charset="0"/>
                </a:endParaRPr>
              </a:p>
            </p:txBody>
          </p:sp>
        </mc:Choice>
        <mc:Fallback xmlns="">
          <p:sp>
            <p:nvSpPr>
              <p:cNvPr id="23" name="矩形 22"/>
              <p:cNvSpPr>
                <a:spLocks noRot="1" noChangeAspect="1" noMove="1" noResize="1" noEditPoints="1" noAdjustHandles="1" noChangeArrowheads="1" noChangeShapeType="1" noTextEdit="1"/>
              </p:cNvSpPr>
              <p:nvPr/>
            </p:nvSpPr>
            <p:spPr>
              <a:xfrm>
                <a:off x="1170382" y="969997"/>
                <a:ext cx="5633866" cy="400110"/>
              </a:xfrm>
              <a:prstGeom prst="rect">
                <a:avLst/>
              </a:prstGeom>
              <a:blipFill>
                <a:blip r:embed="rId13"/>
                <a:stretch>
                  <a:fillRect l="-1190" t="-7576"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864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304800"/>
            <a:ext cx="8229600" cy="1143000"/>
          </a:xfrm>
          <a:solidFill>
            <a:srgbClr val="FFFF99"/>
          </a:solidFill>
        </p:spPr>
        <p:txBody>
          <a:bodyPr>
            <a:normAutofit/>
          </a:bodyPr>
          <a:lstStyle/>
          <a:p>
            <a:r>
              <a:rPr lang="en-US" altLang="zh-CN" sz="4000" dirty="0">
                <a:latin typeface="Times New Roman" panose="02020603050405020304" pitchFamily="18" charset="0"/>
                <a:ea typeface="宋体" panose="02010600030101010101" pitchFamily="2" charset="-122"/>
              </a:rPr>
              <a:t>Elliptic Equations: Finite Difference</a:t>
            </a:r>
          </a:p>
        </p:txBody>
      </p:sp>
      <p:sp>
        <p:nvSpPr>
          <p:cNvPr id="5123" name="Rectangle 3"/>
          <p:cNvSpPr>
            <a:spLocks noGrp="1" noChangeArrowheads="1"/>
          </p:cNvSpPr>
          <p:nvPr>
            <p:ph type="body" idx="1"/>
          </p:nvPr>
        </p:nvSpPr>
        <p:spPr>
          <a:xfrm>
            <a:off x="480060" y="1844824"/>
            <a:ext cx="8229600" cy="2980928"/>
          </a:xfrm>
        </p:spPr>
        <p:txBody>
          <a:bodyPr/>
          <a:lstStyle/>
          <a:p>
            <a:pPr algn="ctr">
              <a:lnSpc>
                <a:spcPct val="90000"/>
              </a:lnSpc>
              <a:buFontTx/>
              <a:buNone/>
            </a:pPr>
            <a:r>
              <a:rPr lang="en-US" altLang="zh-CN" sz="3600" dirty="0">
                <a:latin typeface="Times New Roman" panose="02020603050405020304" pitchFamily="18" charset="0"/>
                <a:ea typeface="宋体" panose="02010600030101010101" pitchFamily="2" charset="-122"/>
              </a:rPr>
              <a:t>Solution Technique</a:t>
            </a:r>
          </a:p>
          <a:p>
            <a:pPr>
              <a:lnSpc>
                <a:spcPct val="90000"/>
              </a:lnSpc>
            </a:pPr>
            <a:r>
              <a:rPr lang="en-US" altLang="zh-CN" sz="2800" dirty="0">
                <a:latin typeface="Times New Roman" panose="02020603050405020304" pitchFamily="18" charset="0"/>
                <a:ea typeface="宋体" panose="02010600030101010101" pitchFamily="2" charset="-122"/>
              </a:rPr>
              <a:t>Elliptic equations in engineering are typically used to characterize steady-state, boundary value problems.</a:t>
            </a:r>
          </a:p>
          <a:p>
            <a:pPr>
              <a:lnSpc>
                <a:spcPct val="90000"/>
              </a:lnSpc>
            </a:pPr>
            <a:endParaRPr lang="en-US" altLang="zh-CN" sz="2800" dirty="0">
              <a:latin typeface="Times New Roman" panose="02020603050405020304" pitchFamily="18" charset="0"/>
              <a:ea typeface="宋体" panose="02010600030101010101" pitchFamily="2" charset="-122"/>
            </a:endParaRPr>
          </a:p>
          <a:p>
            <a:pPr>
              <a:lnSpc>
                <a:spcPct val="90000"/>
              </a:lnSpc>
            </a:pPr>
            <a:r>
              <a:rPr lang="en-US" altLang="zh-CN" sz="2800" dirty="0">
                <a:latin typeface="Times New Roman" panose="02020603050405020304" pitchFamily="18" charset="0"/>
                <a:ea typeface="宋体" panose="02010600030101010101" pitchFamily="2" charset="-122"/>
              </a:rPr>
              <a:t>For numerical solution of elliptic PDEs, the PDE is transformed into an algebraic difference equation.</a:t>
            </a:r>
          </a:p>
          <a:p>
            <a:pPr>
              <a:lnSpc>
                <a:spcPct val="90000"/>
              </a:lnSpc>
            </a:pPr>
            <a:endParaRPr lang="en-US" altLang="zh-CN" sz="2800" dirty="0">
              <a:latin typeface="Times New Roman" panose="02020603050405020304" pitchFamily="18" charset="0"/>
              <a:ea typeface="宋体" panose="02010600030101010101" pitchFamily="2" charset="-122"/>
            </a:endParaRPr>
          </a:p>
          <a:p>
            <a:pPr>
              <a:lnSpc>
                <a:spcPct val="90000"/>
              </a:lnSpc>
              <a:buFontTx/>
              <a:buNone/>
            </a:pPr>
            <a:endParaRPr lang="en-US" altLang="zh-CN" sz="28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1015346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21998"/>
            <a:ext cx="4859006" cy="4616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65501" y="6283941"/>
            <a:ext cx="7189597" cy="461665"/>
          </a:xfrm>
          <a:prstGeom prst="rect">
            <a:avLst/>
          </a:prstGeom>
        </p:spPr>
        <p:txBody>
          <a:bodyPr wrap="none">
            <a:spAutoFit/>
          </a:bodyPr>
          <a:lstStyle/>
          <a:p>
            <a:r>
              <a:rPr lang="en-US" altLang="zh-CN" sz="2400" dirty="0">
                <a:solidFill>
                  <a:srgbClr val="FF0000"/>
                </a:solidFill>
                <a:latin typeface="Cambria Math" panose="02040503050406030204" pitchFamily="18" charset="0"/>
                <a:ea typeface="Cambria Math" panose="02040503050406030204" pitchFamily="18" charset="0"/>
                <a:cs typeface="Arial Unicode MS" panose="020B0604020202020204" pitchFamily="34" charset="-122"/>
              </a:rPr>
              <a:t>Crank-Nicolson </a:t>
            </a:r>
            <a:r>
              <a:rPr lang="en-US" altLang="zh-CN" sz="2400" dirty="0">
                <a:latin typeface="Cambria Math" panose="02040503050406030204" pitchFamily="18" charset="0"/>
                <a:ea typeface="Cambria Math" panose="02040503050406030204" pitchFamily="18" charset="0"/>
                <a:cs typeface="Arial Unicode MS" panose="020B0604020202020204" pitchFamily="34" charset="-122"/>
              </a:rPr>
              <a:t>numerical scheme for solving PDEs. </a:t>
            </a:r>
            <a:endParaRPr lang="zh-CN" altLang="en-US" sz="2400" dirty="0">
              <a:latin typeface="Cambria Math" panose="02040503050406030204" pitchFamily="18" charset="0"/>
              <a:ea typeface="Arial Unicode MS" panose="020B0604020202020204" pitchFamily="34" charset="-122"/>
              <a:cs typeface="Arial Unicode MS" panose="020B0604020202020204" pitchFamily="34" charset="-122"/>
            </a:endParaRPr>
          </a:p>
        </p:txBody>
      </p:sp>
      <p:sp>
        <p:nvSpPr>
          <p:cNvPr id="3" name="矩形 2"/>
          <p:cNvSpPr/>
          <p:nvPr/>
        </p:nvSpPr>
        <p:spPr>
          <a:xfrm>
            <a:off x="2459130" y="592790"/>
            <a:ext cx="4862357" cy="646331"/>
          </a:xfrm>
          <a:prstGeom prst="rect">
            <a:avLst/>
          </a:prstGeom>
        </p:spPr>
        <p:txBody>
          <a:bodyPr wrap="none">
            <a:spAutoFit/>
          </a:bodyPr>
          <a:lstStyle/>
          <a:p>
            <a:r>
              <a:rPr lang="en-US" altLang="zh-CN" sz="3600" b="1" dirty="0">
                <a:latin typeface="Cambria Math" panose="02040503050406030204" pitchFamily="18" charset="0"/>
                <a:ea typeface="Cambria Math" panose="02040503050406030204" pitchFamily="18" charset="0"/>
              </a:rPr>
              <a:t>Crank-Nicolson Scheme </a:t>
            </a:r>
            <a:endParaRPr lang="zh-CN" altLang="en-US" sz="3600" dirty="0"/>
          </a:p>
        </p:txBody>
      </p:sp>
      <p:pic>
        <p:nvPicPr>
          <p:cNvPr id="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3774" y="1844824"/>
            <a:ext cx="6840760" cy="373490"/>
          </a:xfrm>
          <a:prstGeom prst="rect">
            <a:avLst/>
          </a:prstGeom>
          <a:noFill/>
          <a:ln w="22225">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pic>
        <p:nvPicPr>
          <p:cNvPr id="1025" name="Picture 1" descr="C:\Users\Lenovo\AppData\Roaming\Tencent\Users\14359476\QQ\WinTemp\RichOle\(@F[HPZV1P)~SGY$)2Q`3PJ.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4826190"/>
            <a:ext cx="4968552" cy="105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4827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90136" y="44624"/>
            <a:ext cx="6963728" cy="5563553"/>
          </a:xfrm>
          <a:prstGeom prst="rect">
            <a:avLst/>
          </a:prstGeom>
        </p:spPr>
      </p:pic>
      <p:sp>
        <p:nvSpPr>
          <p:cNvPr id="3" name="矩形 2"/>
          <p:cNvSpPr/>
          <p:nvPr/>
        </p:nvSpPr>
        <p:spPr>
          <a:xfrm>
            <a:off x="611560" y="5757708"/>
            <a:ext cx="7920880" cy="830997"/>
          </a:xfrm>
          <a:prstGeom prst="rect">
            <a:avLst/>
          </a:prstGeom>
        </p:spPr>
        <p:txBody>
          <a:bodyPr wrap="square">
            <a:spAutoFit/>
          </a:bodyPr>
          <a:lstStyle/>
          <a:p>
            <a:r>
              <a:rPr lang="en-US" altLang="zh-CN" sz="2400" dirty="0"/>
              <a:t>Comparison of truncation errors for BTCS and Crank-Nicolson schemes as a function of </a:t>
            </a:r>
            <a:r>
              <a:rPr lang="el-GR" altLang="zh-CN" sz="2400" dirty="0"/>
              <a:t>Δ</a:t>
            </a:r>
            <a:r>
              <a:rPr lang="en-US" altLang="zh-CN" sz="2400" dirty="0"/>
              <a:t>t for fixed </a:t>
            </a:r>
            <a:r>
              <a:rPr lang="el-GR" altLang="zh-CN" sz="2400" dirty="0"/>
              <a:t>Δ</a:t>
            </a:r>
            <a:r>
              <a:rPr lang="en-US" altLang="zh-CN" sz="2400" dirty="0"/>
              <a:t>x.</a:t>
            </a:r>
            <a:endParaRPr lang="zh-CN" altLang="en-US" sz="2400" dirty="0"/>
          </a:p>
        </p:txBody>
      </p:sp>
    </p:spTree>
    <p:extLst>
      <p:ext uri="{BB962C8B-B14F-4D97-AF65-F5344CB8AC3E}">
        <p14:creationId xmlns:p14="http://schemas.microsoft.com/office/powerpoint/2010/main" val="1522368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71487" y="352425"/>
            <a:ext cx="8201025" cy="6153150"/>
          </a:xfrm>
          <a:prstGeom prst="rect">
            <a:avLst/>
          </a:prstGeom>
        </p:spPr>
      </p:pic>
      <p:sp>
        <p:nvSpPr>
          <p:cNvPr id="6" name="矩形 5"/>
          <p:cNvSpPr/>
          <p:nvPr/>
        </p:nvSpPr>
        <p:spPr>
          <a:xfrm>
            <a:off x="4427984" y="2518444"/>
            <a:ext cx="2286203" cy="461665"/>
          </a:xfrm>
          <a:prstGeom prst="rect">
            <a:avLst/>
          </a:prstGeom>
        </p:spPr>
        <p:txBody>
          <a:bodyPr wrap="none">
            <a:spAutoFit/>
          </a:bodyPr>
          <a:lstStyle/>
          <a:p>
            <a:r>
              <a:rPr lang="en-US" altLang="zh-CN" sz="2400" b="1" dirty="0">
                <a:latin typeface="Cambria Math" panose="02040503050406030204" pitchFamily="18" charset="0"/>
                <a:ea typeface="Cambria Math" panose="02040503050406030204" pitchFamily="18" charset="0"/>
              </a:rPr>
              <a:t>Explicit Scheme </a:t>
            </a:r>
            <a:endParaRPr lang="zh-CN" altLang="en-US" sz="2400" dirty="0"/>
          </a:p>
        </p:txBody>
      </p:sp>
      <p:sp>
        <p:nvSpPr>
          <p:cNvPr id="7" name="矩形 6"/>
          <p:cNvSpPr/>
          <p:nvPr/>
        </p:nvSpPr>
        <p:spPr>
          <a:xfrm>
            <a:off x="1187624" y="6028750"/>
            <a:ext cx="2249334" cy="461665"/>
          </a:xfrm>
          <a:prstGeom prst="rect">
            <a:avLst/>
          </a:prstGeom>
        </p:spPr>
        <p:txBody>
          <a:bodyPr wrap="none">
            <a:spAutoFit/>
          </a:bodyPr>
          <a:lstStyle/>
          <a:p>
            <a:r>
              <a:rPr lang="en-US" altLang="zh-CN" sz="2400" b="1" dirty="0">
                <a:latin typeface="Cambria Math" panose="02040503050406030204" pitchFamily="18" charset="0"/>
                <a:ea typeface="Cambria Math" panose="02040503050406030204" pitchFamily="18" charset="0"/>
              </a:rPr>
              <a:t>Implicit Scheme</a:t>
            </a:r>
            <a:endParaRPr lang="zh-CN" altLang="en-US" sz="2400" dirty="0">
              <a:latin typeface="Cambria Math" panose="02040503050406030204" pitchFamily="18" charset="0"/>
            </a:endParaRPr>
          </a:p>
        </p:txBody>
      </p:sp>
      <p:sp>
        <p:nvSpPr>
          <p:cNvPr id="8" name="矩形 7"/>
          <p:cNvSpPr/>
          <p:nvPr/>
        </p:nvSpPr>
        <p:spPr>
          <a:xfrm>
            <a:off x="5370454" y="6028749"/>
            <a:ext cx="3302058" cy="461665"/>
          </a:xfrm>
          <a:prstGeom prst="rect">
            <a:avLst/>
          </a:prstGeom>
        </p:spPr>
        <p:txBody>
          <a:bodyPr wrap="none">
            <a:spAutoFit/>
          </a:bodyPr>
          <a:lstStyle/>
          <a:p>
            <a:r>
              <a:rPr lang="en-US" altLang="zh-CN" sz="2400" b="1" dirty="0">
                <a:latin typeface="Cambria Math" panose="02040503050406030204" pitchFamily="18" charset="0"/>
                <a:ea typeface="Cambria Math" panose="02040503050406030204" pitchFamily="18" charset="0"/>
              </a:rPr>
              <a:t>Crank-Nicolson Scheme </a:t>
            </a:r>
            <a:endParaRPr lang="zh-CN" altLang="en-US" sz="2400" dirty="0"/>
          </a:p>
        </p:txBody>
      </p:sp>
      <p:sp>
        <p:nvSpPr>
          <p:cNvPr id="9" name="Rectangle 2"/>
          <p:cNvSpPr txBox="1">
            <a:spLocks noChangeArrowheads="1"/>
          </p:cNvSpPr>
          <p:nvPr/>
        </p:nvSpPr>
        <p:spPr>
          <a:xfrm>
            <a:off x="107504" y="6124"/>
            <a:ext cx="4824536" cy="6145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altLang="zh-CN" sz="3200" i="1" dirty="0">
                <a:latin typeface="Comic Sans MS" panose="030F0702030302020204" pitchFamily="66" charset="0"/>
                <a:ea typeface="宋体" panose="02010600030101010101" pitchFamily="2" charset="-122"/>
              </a:rPr>
              <a:t>Time Stepping Methods</a:t>
            </a:r>
          </a:p>
        </p:txBody>
      </p:sp>
    </p:spTree>
    <p:extLst>
      <p:ext uri="{BB962C8B-B14F-4D97-AF65-F5344CB8AC3E}">
        <p14:creationId xmlns:p14="http://schemas.microsoft.com/office/powerpoint/2010/main" val="37572677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96" y="240963"/>
            <a:ext cx="756285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98" y="983913"/>
            <a:ext cx="8933830" cy="5369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07814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29CDC-1789-4BD9-A99F-1E7F6247A700}"/>
              </a:ext>
            </a:extLst>
          </p:cNvPr>
          <p:cNvSpPr>
            <a:spLocks noGrp="1"/>
          </p:cNvSpPr>
          <p:nvPr>
            <p:ph type="title"/>
          </p:nvPr>
        </p:nvSpPr>
        <p:spPr>
          <a:xfrm>
            <a:off x="472163" y="-18754"/>
            <a:ext cx="8229600" cy="634082"/>
          </a:xfrm>
        </p:spPr>
        <p:txBody>
          <a:bodyPr>
            <a:noAutofit/>
          </a:bodyPr>
          <a:lstStyle/>
          <a:p>
            <a:r>
              <a:rPr lang="en-US" altLang="zh-CN" sz="2400" b="1" dirty="0"/>
              <a:t>Solve time-dependent Schrödinger equation</a:t>
            </a:r>
            <a:endParaRPr lang="zh-CN" altLang="en-US" sz="2400" b="1" dirty="0"/>
          </a:p>
        </p:txBody>
      </p:sp>
      <p:graphicFrame>
        <p:nvGraphicFramePr>
          <p:cNvPr id="5" name="对象 4">
            <a:extLst>
              <a:ext uri="{FF2B5EF4-FFF2-40B4-BE49-F238E27FC236}">
                <a16:creationId xmlns:a16="http://schemas.microsoft.com/office/drawing/2014/main" id="{0DD03E59-6D08-4056-BB97-B83E055352C7}"/>
              </a:ext>
            </a:extLst>
          </p:cNvPr>
          <p:cNvGraphicFramePr>
            <a:graphicFrameLocks noChangeAspect="1"/>
          </p:cNvGraphicFramePr>
          <p:nvPr>
            <p:extLst>
              <p:ext uri="{D42A27DB-BD31-4B8C-83A1-F6EECF244321}">
                <p14:modId xmlns:p14="http://schemas.microsoft.com/office/powerpoint/2010/main" val="3524466096"/>
              </p:ext>
            </p:extLst>
          </p:nvPr>
        </p:nvGraphicFramePr>
        <p:xfrm>
          <a:off x="1547664" y="1124744"/>
          <a:ext cx="5838825" cy="790575"/>
        </p:xfrm>
        <a:graphic>
          <a:graphicData uri="http://schemas.openxmlformats.org/presentationml/2006/ole">
            <mc:AlternateContent xmlns:mc="http://schemas.openxmlformats.org/markup-compatibility/2006">
              <mc:Choice xmlns:v="urn:schemas-microsoft-com:vml" Requires="v">
                <p:oleObj spid="_x0000_s74902" name="Bitmap Image" r:id="rId3" imgW="5838840" imgH="790560" progId="PBrush">
                  <p:embed/>
                </p:oleObj>
              </mc:Choice>
              <mc:Fallback>
                <p:oleObj name="Bitmap Image" r:id="rId3" imgW="5838840" imgH="790560" progId="PBrush">
                  <p:embed/>
                  <p:pic>
                    <p:nvPicPr>
                      <p:cNvPr id="0" name=""/>
                      <p:cNvPicPr/>
                      <p:nvPr/>
                    </p:nvPicPr>
                    <p:blipFill>
                      <a:blip r:embed="rId4"/>
                      <a:stretch>
                        <a:fillRect/>
                      </a:stretch>
                    </p:blipFill>
                    <p:spPr>
                      <a:xfrm>
                        <a:off x="1547664" y="1124744"/>
                        <a:ext cx="5838825" cy="790575"/>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C03E0A75-93F3-4E8F-A3D5-518137D981C3}"/>
              </a:ext>
            </a:extLst>
          </p:cNvPr>
          <p:cNvGraphicFramePr>
            <a:graphicFrameLocks noChangeAspect="1"/>
          </p:cNvGraphicFramePr>
          <p:nvPr>
            <p:extLst>
              <p:ext uri="{D42A27DB-BD31-4B8C-83A1-F6EECF244321}">
                <p14:modId xmlns:p14="http://schemas.microsoft.com/office/powerpoint/2010/main" val="622565166"/>
              </p:ext>
            </p:extLst>
          </p:nvPr>
        </p:nvGraphicFramePr>
        <p:xfrm>
          <a:off x="1627070" y="2514802"/>
          <a:ext cx="5919787" cy="747713"/>
        </p:xfrm>
        <a:graphic>
          <a:graphicData uri="http://schemas.openxmlformats.org/presentationml/2006/ole">
            <mc:AlternateContent xmlns:mc="http://schemas.openxmlformats.org/markup-compatibility/2006">
              <mc:Choice xmlns:v="urn:schemas-microsoft-com:vml" Requires="v">
                <p:oleObj spid="_x0000_s74903" name="Bitmap Image" r:id="rId5" imgW="5919840" imgH="747720" progId="PBrush">
                  <p:embed/>
                </p:oleObj>
              </mc:Choice>
              <mc:Fallback>
                <p:oleObj name="Bitmap Image" r:id="rId5" imgW="5919840" imgH="747720" progId="PBrush">
                  <p:embed/>
                  <p:pic>
                    <p:nvPicPr>
                      <p:cNvPr id="0" name=""/>
                      <p:cNvPicPr/>
                      <p:nvPr/>
                    </p:nvPicPr>
                    <p:blipFill>
                      <a:blip r:embed="rId6"/>
                      <a:stretch>
                        <a:fillRect/>
                      </a:stretch>
                    </p:blipFill>
                    <p:spPr>
                      <a:xfrm>
                        <a:off x="1627070" y="2514802"/>
                        <a:ext cx="5919787" cy="747713"/>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FA6981E8-2D6D-4DDE-881A-C611C4A76DA6}"/>
              </a:ext>
            </a:extLst>
          </p:cNvPr>
          <p:cNvSpPr txBox="1"/>
          <p:nvPr/>
        </p:nvSpPr>
        <p:spPr>
          <a:xfrm>
            <a:off x="323525" y="1919507"/>
            <a:ext cx="8712968" cy="523220"/>
          </a:xfrm>
          <a:prstGeom prst="rect">
            <a:avLst/>
          </a:prstGeom>
          <a:noFill/>
        </p:spPr>
        <p:txBody>
          <a:bodyPr wrap="square">
            <a:spAutoFit/>
          </a:bodyPr>
          <a:lstStyle/>
          <a:p>
            <a:r>
              <a:rPr lang="en-US" altLang="zh-CN" dirty="0"/>
              <a:t>Discretize x, and denote </a:t>
            </a:r>
            <a:r>
              <a:rPr lang="en-US" altLang="zh-CN" dirty="0" err="1"/>
              <a:t>x</a:t>
            </a:r>
            <a:r>
              <a:rPr lang="en-US" altLang="zh-CN" baseline="-25000" dirty="0" err="1"/>
              <a:t>j</a:t>
            </a:r>
            <a:r>
              <a:rPr lang="en-US" altLang="zh-CN" dirty="0"/>
              <a:t>=</a:t>
            </a:r>
            <a:r>
              <a:rPr lang="en-US" altLang="zh-CN" dirty="0" err="1"/>
              <a:t>jΔx</a:t>
            </a:r>
            <a:r>
              <a:rPr lang="en-US" altLang="zh-CN" dirty="0"/>
              <a:t> (j=1,⋯,L) and ψ(</a:t>
            </a:r>
            <a:r>
              <a:rPr lang="en-US" altLang="zh-CN" dirty="0" err="1"/>
              <a:t>x</a:t>
            </a:r>
            <a:r>
              <a:rPr lang="en-US" altLang="zh-CN" baseline="-25000" dirty="0" err="1"/>
              <a:t>j</a:t>
            </a:r>
            <a:r>
              <a:rPr lang="en-US" altLang="zh-CN" dirty="0"/>
              <a:t>)=</a:t>
            </a:r>
            <a:r>
              <a:rPr lang="en-US" altLang="zh-CN" dirty="0" err="1"/>
              <a:t>ψ</a:t>
            </a:r>
            <a:r>
              <a:rPr lang="en-US" altLang="zh-CN" baseline="-25000" dirty="0" err="1"/>
              <a:t>j</a:t>
            </a:r>
            <a:endParaRPr lang="en-US" altLang="zh-CN" baseline="-25000" dirty="0"/>
          </a:p>
        </p:txBody>
      </p:sp>
      <p:graphicFrame>
        <p:nvGraphicFramePr>
          <p:cNvPr id="11" name="Object 11">
            <a:extLst>
              <a:ext uri="{FF2B5EF4-FFF2-40B4-BE49-F238E27FC236}">
                <a16:creationId xmlns:a16="http://schemas.microsoft.com/office/drawing/2014/main" id="{30B4CEB6-9B32-4B6C-A2B7-46E2107BFB19}"/>
              </a:ext>
            </a:extLst>
          </p:cNvPr>
          <p:cNvGraphicFramePr>
            <a:graphicFrameLocks noChangeAspect="1"/>
          </p:cNvGraphicFramePr>
          <p:nvPr>
            <p:extLst>
              <p:ext uri="{D42A27DB-BD31-4B8C-83A1-F6EECF244321}">
                <p14:modId xmlns:p14="http://schemas.microsoft.com/office/powerpoint/2010/main" val="1091403225"/>
              </p:ext>
            </p:extLst>
          </p:nvPr>
        </p:nvGraphicFramePr>
        <p:xfrm>
          <a:off x="1598671" y="3785735"/>
          <a:ext cx="6162675" cy="1012825"/>
        </p:xfrm>
        <a:graphic>
          <a:graphicData uri="http://schemas.openxmlformats.org/presentationml/2006/ole">
            <mc:AlternateContent xmlns:mc="http://schemas.openxmlformats.org/markup-compatibility/2006">
              <mc:Choice xmlns:v="urn:schemas-microsoft-com:vml" Requires="v">
                <p:oleObj spid="_x0000_s74904" name="Equation" r:id="rId7" imgW="2400120" imgH="393480" progId="Equation.DSMT4">
                  <p:embed/>
                </p:oleObj>
              </mc:Choice>
              <mc:Fallback>
                <p:oleObj name="Equation" r:id="rId7" imgW="2400120" imgH="393480" progId="Equation.DSMT4">
                  <p:embed/>
                  <p:pic>
                    <p:nvPicPr>
                      <p:cNvPr id="6" name="Object 11"/>
                      <p:cNvPicPr>
                        <a:picLocks noChangeAspect="1" noChangeArrowheads="1"/>
                      </p:cNvPicPr>
                      <p:nvPr/>
                    </p:nvPicPr>
                    <p:blipFill>
                      <a:blip r:embed="rId8"/>
                      <a:srcRect/>
                      <a:stretch>
                        <a:fillRect/>
                      </a:stretch>
                    </p:blipFill>
                    <p:spPr bwMode="auto">
                      <a:xfrm>
                        <a:off x="1598671" y="3785735"/>
                        <a:ext cx="6162675"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1">
            <a:extLst>
              <a:ext uri="{FF2B5EF4-FFF2-40B4-BE49-F238E27FC236}">
                <a16:creationId xmlns:a16="http://schemas.microsoft.com/office/drawing/2014/main" id="{49DF7246-258F-4F91-99AD-2EBD9895A6BE}"/>
              </a:ext>
            </a:extLst>
          </p:cNvPr>
          <p:cNvGraphicFramePr>
            <a:graphicFrameLocks noChangeAspect="1"/>
          </p:cNvGraphicFramePr>
          <p:nvPr>
            <p:extLst>
              <p:ext uri="{D42A27DB-BD31-4B8C-83A1-F6EECF244321}">
                <p14:modId xmlns:p14="http://schemas.microsoft.com/office/powerpoint/2010/main" val="142000551"/>
              </p:ext>
            </p:extLst>
          </p:nvPr>
        </p:nvGraphicFramePr>
        <p:xfrm>
          <a:off x="1331640" y="4944237"/>
          <a:ext cx="5186363" cy="1012825"/>
        </p:xfrm>
        <a:graphic>
          <a:graphicData uri="http://schemas.openxmlformats.org/presentationml/2006/ole">
            <mc:AlternateContent xmlns:mc="http://schemas.openxmlformats.org/markup-compatibility/2006">
              <mc:Choice xmlns:v="urn:schemas-microsoft-com:vml" Requires="v">
                <p:oleObj spid="_x0000_s74905" name="Equation" r:id="rId9" imgW="2019240" imgH="393480" progId="Equation.DSMT4">
                  <p:embed/>
                </p:oleObj>
              </mc:Choice>
              <mc:Fallback>
                <p:oleObj name="Equation" r:id="rId9" imgW="2019240" imgH="393480" progId="Equation.DSMT4">
                  <p:embed/>
                  <p:pic>
                    <p:nvPicPr>
                      <p:cNvPr id="12" name="Object 11">
                        <a:extLst>
                          <a:ext uri="{FF2B5EF4-FFF2-40B4-BE49-F238E27FC236}">
                            <a16:creationId xmlns:a16="http://schemas.microsoft.com/office/drawing/2014/main" id="{71B2E192-3848-4888-99B8-09B3E36E2AA0}"/>
                          </a:ext>
                        </a:extLst>
                      </p:cNvPr>
                      <p:cNvPicPr>
                        <a:picLocks noChangeAspect="1" noChangeArrowheads="1"/>
                      </p:cNvPicPr>
                      <p:nvPr/>
                    </p:nvPicPr>
                    <p:blipFill>
                      <a:blip r:embed="rId10"/>
                      <a:srcRect/>
                      <a:stretch>
                        <a:fillRect/>
                      </a:stretch>
                    </p:blipFill>
                    <p:spPr bwMode="auto">
                      <a:xfrm>
                        <a:off x="1331640" y="4944237"/>
                        <a:ext cx="5186363"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文本框 14">
            <a:extLst>
              <a:ext uri="{FF2B5EF4-FFF2-40B4-BE49-F238E27FC236}">
                <a16:creationId xmlns:a16="http://schemas.microsoft.com/office/drawing/2014/main" id="{AF745DCE-C1B5-4F99-85E1-5AE1FD2224E7}"/>
              </a:ext>
            </a:extLst>
          </p:cNvPr>
          <p:cNvSpPr txBox="1"/>
          <p:nvPr/>
        </p:nvSpPr>
        <p:spPr>
          <a:xfrm>
            <a:off x="683568" y="3262515"/>
            <a:ext cx="7200800" cy="523220"/>
          </a:xfrm>
          <a:prstGeom prst="rect">
            <a:avLst/>
          </a:prstGeom>
          <a:noFill/>
        </p:spPr>
        <p:txBody>
          <a:bodyPr wrap="square">
            <a:spAutoFit/>
          </a:bodyPr>
          <a:lstStyle/>
          <a:p>
            <a:r>
              <a:rPr lang="en-US" altLang="zh-CN" dirty="0"/>
              <a:t>Discretize the time and denote ψ(</a:t>
            </a:r>
            <a:r>
              <a:rPr lang="en-US" altLang="zh-CN" dirty="0" err="1"/>
              <a:t>t</a:t>
            </a:r>
            <a:r>
              <a:rPr lang="en-US" altLang="zh-CN" baseline="-25000" dirty="0" err="1"/>
              <a:t>n</a:t>
            </a:r>
            <a:r>
              <a:rPr lang="en-US" altLang="zh-CN" dirty="0"/>
              <a:t>)=ψ(</a:t>
            </a:r>
            <a:r>
              <a:rPr lang="en-US" altLang="zh-CN" dirty="0" err="1"/>
              <a:t>nΔt</a:t>
            </a:r>
            <a:r>
              <a:rPr lang="en-US" altLang="zh-CN" dirty="0"/>
              <a:t>)=</a:t>
            </a:r>
            <a:r>
              <a:rPr lang="en-US" altLang="zh-CN" dirty="0" err="1"/>
              <a:t>ψ</a:t>
            </a:r>
            <a:r>
              <a:rPr lang="en-US" altLang="zh-CN" baseline="30000" dirty="0" err="1"/>
              <a:t>n</a:t>
            </a:r>
            <a:r>
              <a:rPr lang="en-US" altLang="zh-CN" dirty="0"/>
              <a:t>. </a:t>
            </a:r>
            <a:endParaRPr lang="zh-CN" altLang="en-US" dirty="0"/>
          </a:p>
        </p:txBody>
      </p:sp>
      <p:sp>
        <p:nvSpPr>
          <p:cNvPr id="17" name="文本框 16">
            <a:extLst>
              <a:ext uri="{FF2B5EF4-FFF2-40B4-BE49-F238E27FC236}">
                <a16:creationId xmlns:a16="http://schemas.microsoft.com/office/drawing/2014/main" id="{2BBEB8CC-809B-43E6-9440-61A1EBA768D5}"/>
              </a:ext>
            </a:extLst>
          </p:cNvPr>
          <p:cNvSpPr txBox="1"/>
          <p:nvPr/>
        </p:nvSpPr>
        <p:spPr>
          <a:xfrm>
            <a:off x="2051720" y="6102739"/>
            <a:ext cx="4572000" cy="523220"/>
          </a:xfrm>
          <a:prstGeom prst="rect">
            <a:avLst/>
          </a:prstGeom>
          <a:noFill/>
        </p:spPr>
        <p:txBody>
          <a:bodyPr wrap="square">
            <a:spAutoFit/>
          </a:bodyPr>
          <a:lstStyle/>
          <a:p>
            <a:r>
              <a:rPr lang="en-US" altLang="zh-CN" dirty="0"/>
              <a:t>inverse of a tridiagonal matrix</a:t>
            </a:r>
            <a:endParaRPr lang="zh-CN" altLang="en-US" dirty="0"/>
          </a:p>
        </p:txBody>
      </p:sp>
      <p:sp>
        <p:nvSpPr>
          <p:cNvPr id="18" name="矩形 17">
            <a:extLst>
              <a:ext uri="{FF2B5EF4-FFF2-40B4-BE49-F238E27FC236}">
                <a16:creationId xmlns:a16="http://schemas.microsoft.com/office/drawing/2014/main" id="{50C7B64D-6B0A-4E88-A7C8-63ABA884777D}"/>
              </a:ext>
            </a:extLst>
          </p:cNvPr>
          <p:cNvSpPr/>
          <p:nvPr/>
        </p:nvSpPr>
        <p:spPr>
          <a:xfrm>
            <a:off x="482305" y="563556"/>
            <a:ext cx="3302058" cy="461665"/>
          </a:xfrm>
          <a:prstGeom prst="rect">
            <a:avLst/>
          </a:prstGeom>
        </p:spPr>
        <p:txBody>
          <a:bodyPr wrap="none">
            <a:spAutoFit/>
          </a:bodyPr>
          <a:lstStyle/>
          <a:p>
            <a:r>
              <a:rPr lang="en-US" altLang="zh-CN" sz="2400" b="1" dirty="0">
                <a:solidFill>
                  <a:srgbClr val="0000FF"/>
                </a:solidFill>
                <a:latin typeface="Cambria Math" panose="02040503050406030204" pitchFamily="18" charset="0"/>
                <a:ea typeface="Cambria Math" panose="02040503050406030204" pitchFamily="18" charset="0"/>
              </a:rPr>
              <a:t>Crank-Nicolson Scheme </a:t>
            </a:r>
            <a:endParaRPr lang="zh-CN" altLang="en-US" sz="2400" dirty="0">
              <a:solidFill>
                <a:srgbClr val="0000FF"/>
              </a:solidFill>
            </a:endParaRPr>
          </a:p>
        </p:txBody>
      </p:sp>
    </p:spTree>
    <p:extLst>
      <p:ext uri="{BB962C8B-B14F-4D97-AF65-F5344CB8AC3E}">
        <p14:creationId xmlns:p14="http://schemas.microsoft.com/office/powerpoint/2010/main" val="6340096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1">
            <a:extLst>
              <a:ext uri="{FF2B5EF4-FFF2-40B4-BE49-F238E27FC236}">
                <a16:creationId xmlns:a16="http://schemas.microsoft.com/office/drawing/2014/main" id="{A7FF7686-D52B-457A-8FCE-F3707A3720CB}"/>
              </a:ext>
            </a:extLst>
          </p:cNvPr>
          <p:cNvGraphicFramePr>
            <a:graphicFrameLocks noChangeAspect="1"/>
          </p:cNvGraphicFramePr>
          <p:nvPr>
            <p:extLst>
              <p:ext uri="{D42A27DB-BD31-4B8C-83A1-F6EECF244321}">
                <p14:modId xmlns:p14="http://schemas.microsoft.com/office/powerpoint/2010/main" val="2980334047"/>
              </p:ext>
            </p:extLst>
          </p:nvPr>
        </p:nvGraphicFramePr>
        <p:xfrm>
          <a:off x="2249488" y="803275"/>
          <a:ext cx="4921250" cy="1077913"/>
        </p:xfrm>
        <a:graphic>
          <a:graphicData uri="http://schemas.openxmlformats.org/presentationml/2006/ole">
            <mc:AlternateContent xmlns:mc="http://schemas.openxmlformats.org/markup-compatibility/2006">
              <mc:Choice xmlns:v="urn:schemas-microsoft-com:vml" Requires="v">
                <p:oleObj spid="_x0000_s76010" name="Equation" r:id="rId3" imgW="1917360" imgH="419040" progId="Equation.DSMT4">
                  <p:embed/>
                </p:oleObj>
              </mc:Choice>
              <mc:Fallback>
                <p:oleObj name="Equation" r:id="rId3" imgW="1917360" imgH="419040" progId="Equation.DSMT4">
                  <p:embed/>
                  <p:pic>
                    <p:nvPicPr>
                      <p:cNvPr id="11" name="Object 11">
                        <a:extLst>
                          <a:ext uri="{FF2B5EF4-FFF2-40B4-BE49-F238E27FC236}">
                            <a16:creationId xmlns:a16="http://schemas.microsoft.com/office/drawing/2014/main" id="{30B4CEB6-9B32-4B6C-A2B7-46E2107BFB19}"/>
                          </a:ext>
                        </a:extLst>
                      </p:cNvPr>
                      <p:cNvPicPr>
                        <a:picLocks noChangeAspect="1" noChangeArrowheads="1"/>
                      </p:cNvPicPr>
                      <p:nvPr/>
                    </p:nvPicPr>
                    <p:blipFill>
                      <a:blip r:embed="rId4"/>
                      <a:srcRect/>
                      <a:stretch>
                        <a:fillRect/>
                      </a:stretch>
                    </p:blipFill>
                    <p:spPr bwMode="auto">
                      <a:xfrm>
                        <a:off x="2249488" y="803275"/>
                        <a:ext cx="4921250" cy="1077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1">
            <a:extLst>
              <a:ext uri="{FF2B5EF4-FFF2-40B4-BE49-F238E27FC236}">
                <a16:creationId xmlns:a16="http://schemas.microsoft.com/office/drawing/2014/main" id="{88190957-B3AA-4209-9539-EA975C6E55E2}"/>
              </a:ext>
            </a:extLst>
          </p:cNvPr>
          <p:cNvGraphicFramePr>
            <a:graphicFrameLocks noChangeAspect="1"/>
          </p:cNvGraphicFramePr>
          <p:nvPr>
            <p:extLst>
              <p:ext uri="{D42A27DB-BD31-4B8C-83A1-F6EECF244321}">
                <p14:modId xmlns:p14="http://schemas.microsoft.com/office/powerpoint/2010/main" val="2846076871"/>
              </p:ext>
            </p:extLst>
          </p:nvPr>
        </p:nvGraphicFramePr>
        <p:xfrm>
          <a:off x="2241550" y="1946275"/>
          <a:ext cx="5705475" cy="588963"/>
        </p:xfrm>
        <a:graphic>
          <a:graphicData uri="http://schemas.openxmlformats.org/presentationml/2006/ole">
            <mc:AlternateContent xmlns:mc="http://schemas.openxmlformats.org/markup-compatibility/2006">
              <mc:Choice xmlns:v="urn:schemas-microsoft-com:vml" Requires="v">
                <p:oleObj spid="_x0000_s76011" name="Equation" r:id="rId5" imgW="2222280" imgH="228600" progId="Equation.DSMT4">
                  <p:embed/>
                </p:oleObj>
              </mc:Choice>
              <mc:Fallback>
                <p:oleObj name="Equation" r:id="rId5" imgW="2222280" imgH="228600" progId="Equation.DSMT4">
                  <p:embed/>
                  <p:pic>
                    <p:nvPicPr>
                      <p:cNvPr id="2" name="Object 11">
                        <a:extLst>
                          <a:ext uri="{FF2B5EF4-FFF2-40B4-BE49-F238E27FC236}">
                            <a16:creationId xmlns:a16="http://schemas.microsoft.com/office/drawing/2014/main" id="{A7FF7686-D52B-457A-8FCE-F3707A3720CB}"/>
                          </a:ext>
                        </a:extLst>
                      </p:cNvPr>
                      <p:cNvPicPr>
                        <a:picLocks noChangeAspect="1" noChangeArrowheads="1"/>
                      </p:cNvPicPr>
                      <p:nvPr/>
                    </p:nvPicPr>
                    <p:blipFill>
                      <a:blip r:embed="rId6"/>
                      <a:srcRect/>
                      <a:stretch>
                        <a:fillRect/>
                      </a:stretch>
                    </p:blipFill>
                    <p:spPr bwMode="auto">
                      <a:xfrm>
                        <a:off x="2241550" y="1946275"/>
                        <a:ext cx="5705475" cy="58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1">
            <a:extLst>
              <a:ext uri="{FF2B5EF4-FFF2-40B4-BE49-F238E27FC236}">
                <a16:creationId xmlns:a16="http://schemas.microsoft.com/office/drawing/2014/main" id="{7D166E7A-F808-437D-AC9A-DC45BF62A628}"/>
              </a:ext>
            </a:extLst>
          </p:cNvPr>
          <p:cNvGraphicFramePr>
            <a:graphicFrameLocks noChangeAspect="1"/>
          </p:cNvGraphicFramePr>
          <p:nvPr>
            <p:extLst>
              <p:ext uri="{D42A27DB-BD31-4B8C-83A1-F6EECF244321}">
                <p14:modId xmlns:p14="http://schemas.microsoft.com/office/powerpoint/2010/main" val="2662065289"/>
              </p:ext>
            </p:extLst>
          </p:nvPr>
        </p:nvGraphicFramePr>
        <p:xfrm>
          <a:off x="300633" y="2707998"/>
          <a:ext cx="2543175" cy="620712"/>
        </p:xfrm>
        <a:graphic>
          <a:graphicData uri="http://schemas.openxmlformats.org/presentationml/2006/ole">
            <mc:AlternateContent xmlns:mc="http://schemas.openxmlformats.org/markup-compatibility/2006">
              <mc:Choice xmlns:v="urn:schemas-microsoft-com:vml" Requires="v">
                <p:oleObj spid="_x0000_s76012" name="Equation" r:id="rId7" imgW="990360" imgH="241200" progId="Equation.DSMT4">
                  <p:embed/>
                </p:oleObj>
              </mc:Choice>
              <mc:Fallback>
                <p:oleObj name="Equation" r:id="rId7" imgW="990360" imgH="241200" progId="Equation.DSMT4">
                  <p:embed/>
                  <p:pic>
                    <p:nvPicPr>
                      <p:cNvPr id="5" name="Object 11">
                        <a:extLst>
                          <a:ext uri="{FF2B5EF4-FFF2-40B4-BE49-F238E27FC236}">
                            <a16:creationId xmlns:a16="http://schemas.microsoft.com/office/drawing/2014/main" id="{88190957-B3AA-4209-9539-EA975C6E55E2}"/>
                          </a:ext>
                        </a:extLst>
                      </p:cNvPr>
                      <p:cNvPicPr>
                        <a:picLocks noChangeAspect="1" noChangeArrowheads="1"/>
                      </p:cNvPicPr>
                      <p:nvPr/>
                    </p:nvPicPr>
                    <p:blipFill>
                      <a:blip r:embed="rId8"/>
                      <a:srcRect/>
                      <a:stretch>
                        <a:fillRect/>
                      </a:stretch>
                    </p:blipFill>
                    <p:spPr bwMode="auto">
                      <a:xfrm>
                        <a:off x="300633" y="2707998"/>
                        <a:ext cx="2543175" cy="620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1">
            <a:extLst>
              <a:ext uri="{FF2B5EF4-FFF2-40B4-BE49-F238E27FC236}">
                <a16:creationId xmlns:a16="http://schemas.microsoft.com/office/drawing/2014/main" id="{8BC242C4-1EE4-4634-AE9F-62B791E8DEA8}"/>
              </a:ext>
            </a:extLst>
          </p:cNvPr>
          <p:cNvGraphicFramePr>
            <a:graphicFrameLocks noChangeAspect="1"/>
          </p:cNvGraphicFramePr>
          <p:nvPr>
            <p:extLst>
              <p:ext uri="{D42A27DB-BD31-4B8C-83A1-F6EECF244321}">
                <p14:modId xmlns:p14="http://schemas.microsoft.com/office/powerpoint/2010/main" val="410707654"/>
              </p:ext>
            </p:extLst>
          </p:nvPr>
        </p:nvGraphicFramePr>
        <p:xfrm>
          <a:off x="3186112" y="2691570"/>
          <a:ext cx="2771775" cy="620713"/>
        </p:xfrm>
        <a:graphic>
          <a:graphicData uri="http://schemas.openxmlformats.org/presentationml/2006/ole">
            <mc:AlternateContent xmlns:mc="http://schemas.openxmlformats.org/markup-compatibility/2006">
              <mc:Choice xmlns:v="urn:schemas-microsoft-com:vml" Requires="v">
                <p:oleObj spid="_x0000_s76013" name="Equation" r:id="rId9" imgW="1079280" imgH="241200" progId="Equation.DSMT4">
                  <p:embed/>
                </p:oleObj>
              </mc:Choice>
              <mc:Fallback>
                <p:oleObj name="Equation" r:id="rId9" imgW="1079280" imgH="241200" progId="Equation.DSMT4">
                  <p:embed/>
                  <p:pic>
                    <p:nvPicPr>
                      <p:cNvPr id="7" name="Object 11">
                        <a:extLst>
                          <a:ext uri="{FF2B5EF4-FFF2-40B4-BE49-F238E27FC236}">
                            <a16:creationId xmlns:a16="http://schemas.microsoft.com/office/drawing/2014/main" id="{7D166E7A-F808-437D-AC9A-DC45BF62A628}"/>
                          </a:ext>
                        </a:extLst>
                      </p:cNvPr>
                      <p:cNvPicPr>
                        <a:picLocks noChangeAspect="1" noChangeArrowheads="1"/>
                      </p:cNvPicPr>
                      <p:nvPr/>
                    </p:nvPicPr>
                    <p:blipFill>
                      <a:blip r:embed="rId10"/>
                      <a:srcRect/>
                      <a:stretch>
                        <a:fillRect/>
                      </a:stretch>
                    </p:blipFill>
                    <p:spPr bwMode="auto">
                      <a:xfrm>
                        <a:off x="3186112" y="2691570"/>
                        <a:ext cx="2771775"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1">
            <a:extLst>
              <a:ext uri="{FF2B5EF4-FFF2-40B4-BE49-F238E27FC236}">
                <a16:creationId xmlns:a16="http://schemas.microsoft.com/office/drawing/2014/main" id="{2FB97C06-D352-465D-8C04-F42A7D58C921}"/>
              </a:ext>
            </a:extLst>
          </p:cNvPr>
          <p:cNvGraphicFramePr>
            <a:graphicFrameLocks noChangeAspect="1"/>
          </p:cNvGraphicFramePr>
          <p:nvPr>
            <p:extLst>
              <p:ext uri="{D42A27DB-BD31-4B8C-83A1-F6EECF244321}">
                <p14:modId xmlns:p14="http://schemas.microsoft.com/office/powerpoint/2010/main" val="2400858872"/>
              </p:ext>
            </p:extLst>
          </p:nvPr>
        </p:nvGraphicFramePr>
        <p:xfrm>
          <a:off x="202881" y="3555546"/>
          <a:ext cx="5311775" cy="620712"/>
        </p:xfrm>
        <a:graphic>
          <a:graphicData uri="http://schemas.openxmlformats.org/presentationml/2006/ole">
            <mc:AlternateContent xmlns:mc="http://schemas.openxmlformats.org/markup-compatibility/2006">
              <mc:Choice xmlns:v="urn:schemas-microsoft-com:vml" Requires="v">
                <p:oleObj spid="_x0000_s76014" name="Equation" r:id="rId11" imgW="2070000" imgH="241200" progId="Equation.DSMT4">
                  <p:embed/>
                </p:oleObj>
              </mc:Choice>
              <mc:Fallback>
                <p:oleObj name="Equation" r:id="rId11" imgW="2070000" imgH="241200" progId="Equation.DSMT4">
                  <p:embed/>
                  <p:pic>
                    <p:nvPicPr>
                      <p:cNvPr id="7" name="Object 11">
                        <a:extLst>
                          <a:ext uri="{FF2B5EF4-FFF2-40B4-BE49-F238E27FC236}">
                            <a16:creationId xmlns:a16="http://schemas.microsoft.com/office/drawing/2014/main" id="{7D166E7A-F808-437D-AC9A-DC45BF62A628}"/>
                          </a:ext>
                        </a:extLst>
                      </p:cNvPr>
                      <p:cNvPicPr>
                        <a:picLocks noChangeAspect="1" noChangeArrowheads="1"/>
                      </p:cNvPicPr>
                      <p:nvPr/>
                    </p:nvPicPr>
                    <p:blipFill>
                      <a:blip r:embed="rId12"/>
                      <a:srcRect/>
                      <a:stretch>
                        <a:fillRect/>
                      </a:stretch>
                    </p:blipFill>
                    <p:spPr bwMode="auto">
                      <a:xfrm>
                        <a:off x="202881" y="3555546"/>
                        <a:ext cx="5311775" cy="620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
            <a:extLst>
              <a:ext uri="{FF2B5EF4-FFF2-40B4-BE49-F238E27FC236}">
                <a16:creationId xmlns:a16="http://schemas.microsoft.com/office/drawing/2014/main" id="{A5FE30F4-9A58-418F-A4E4-C6B604893363}"/>
              </a:ext>
            </a:extLst>
          </p:cNvPr>
          <p:cNvGraphicFramePr>
            <a:graphicFrameLocks noChangeAspect="1"/>
          </p:cNvGraphicFramePr>
          <p:nvPr>
            <p:extLst>
              <p:ext uri="{D42A27DB-BD31-4B8C-83A1-F6EECF244321}">
                <p14:modId xmlns:p14="http://schemas.microsoft.com/office/powerpoint/2010/main" val="2478046040"/>
              </p:ext>
            </p:extLst>
          </p:nvPr>
        </p:nvGraphicFramePr>
        <p:xfrm>
          <a:off x="5852117" y="3667662"/>
          <a:ext cx="2990924" cy="446532"/>
        </p:xfrm>
        <a:graphic>
          <a:graphicData uri="http://schemas.openxmlformats.org/presentationml/2006/ole">
            <mc:AlternateContent xmlns:mc="http://schemas.openxmlformats.org/markup-compatibility/2006">
              <mc:Choice xmlns:v="urn:schemas-microsoft-com:vml" Requires="v">
                <p:oleObj spid="_x0000_s76015" name="Equation" r:id="rId13" imgW="1536480" imgH="228600" progId="Equation.DSMT4">
                  <p:embed/>
                </p:oleObj>
              </mc:Choice>
              <mc:Fallback>
                <p:oleObj name="Equation" r:id="rId13" imgW="1536480" imgH="228600" progId="Equation.DSMT4">
                  <p:embed/>
                  <p:pic>
                    <p:nvPicPr>
                      <p:cNvPr id="5" name="Object 11">
                        <a:extLst>
                          <a:ext uri="{FF2B5EF4-FFF2-40B4-BE49-F238E27FC236}">
                            <a16:creationId xmlns:a16="http://schemas.microsoft.com/office/drawing/2014/main" id="{88190957-B3AA-4209-9539-EA975C6E55E2}"/>
                          </a:ext>
                        </a:extLst>
                      </p:cNvPr>
                      <p:cNvPicPr>
                        <a:picLocks noChangeAspect="1" noChangeArrowheads="1"/>
                      </p:cNvPicPr>
                      <p:nvPr/>
                    </p:nvPicPr>
                    <p:blipFill>
                      <a:blip r:embed="rId14"/>
                      <a:srcRect/>
                      <a:stretch>
                        <a:fillRect/>
                      </a:stretch>
                    </p:blipFill>
                    <p:spPr bwMode="auto">
                      <a:xfrm>
                        <a:off x="5852117" y="3667662"/>
                        <a:ext cx="2990924" cy="446532"/>
                      </a:xfrm>
                      <a:prstGeom prst="rect">
                        <a:avLst/>
                      </a:prstGeom>
                      <a:noFill/>
                      <a:ln>
                        <a:noFill/>
                      </a:ln>
                      <a:effectLst/>
                    </p:spPr>
                  </p:pic>
                </p:oleObj>
              </mc:Fallback>
            </mc:AlternateContent>
          </a:graphicData>
        </a:graphic>
      </p:graphicFrame>
      <p:graphicFrame>
        <p:nvGraphicFramePr>
          <p:cNvPr id="12" name="Object 11">
            <a:extLst>
              <a:ext uri="{FF2B5EF4-FFF2-40B4-BE49-F238E27FC236}">
                <a16:creationId xmlns:a16="http://schemas.microsoft.com/office/drawing/2014/main" id="{9F8E0DCF-3853-4AA5-B773-BA2243495DCB}"/>
              </a:ext>
            </a:extLst>
          </p:cNvPr>
          <p:cNvGraphicFramePr>
            <a:graphicFrameLocks noChangeAspect="1"/>
          </p:cNvGraphicFramePr>
          <p:nvPr>
            <p:extLst>
              <p:ext uri="{D42A27DB-BD31-4B8C-83A1-F6EECF244321}">
                <p14:modId xmlns:p14="http://schemas.microsoft.com/office/powerpoint/2010/main" val="3137253468"/>
              </p:ext>
            </p:extLst>
          </p:nvPr>
        </p:nvGraphicFramePr>
        <p:xfrm>
          <a:off x="222626" y="4340792"/>
          <a:ext cx="3617913" cy="620712"/>
        </p:xfrm>
        <a:graphic>
          <a:graphicData uri="http://schemas.openxmlformats.org/presentationml/2006/ole">
            <mc:AlternateContent xmlns:mc="http://schemas.openxmlformats.org/markup-compatibility/2006">
              <mc:Choice xmlns:v="urn:schemas-microsoft-com:vml" Requires="v">
                <p:oleObj spid="_x0000_s76016" name="Equation" r:id="rId15" imgW="1409400" imgH="241200" progId="Equation.DSMT4">
                  <p:embed/>
                </p:oleObj>
              </mc:Choice>
              <mc:Fallback>
                <p:oleObj name="Equation" r:id="rId15" imgW="1409400" imgH="241200" progId="Equation.DSMT4">
                  <p:embed/>
                  <p:pic>
                    <p:nvPicPr>
                      <p:cNvPr id="9" name="Object 11">
                        <a:extLst>
                          <a:ext uri="{FF2B5EF4-FFF2-40B4-BE49-F238E27FC236}">
                            <a16:creationId xmlns:a16="http://schemas.microsoft.com/office/drawing/2014/main" id="{2FB97C06-D352-465D-8C04-F42A7D58C921}"/>
                          </a:ext>
                        </a:extLst>
                      </p:cNvPr>
                      <p:cNvPicPr>
                        <a:picLocks noChangeAspect="1" noChangeArrowheads="1"/>
                      </p:cNvPicPr>
                      <p:nvPr/>
                    </p:nvPicPr>
                    <p:blipFill>
                      <a:blip r:embed="rId16"/>
                      <a:srcRect/>
                      <a:stretch>
                        <a:fillRect/>
                      </a:stretch>
                    </p:blipFill>
                    <p:spPr bwMode="auto">
                      <a:xfrm>
                        <a:off x="222626" y="4340792"/>
                        <a:ext cx="3617913" cy="620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文本框 13">
            <a:extLst>
              <a:ext uri="{FF2B5EF4-FFF2-40B4-BE49-F238E27FC236}">
                <a16:creationId xmlns:a16="http://schemas.microsoft.com/office/drawing/2014/main" id="{A52FCBD1-F91C-46B4-9C61-BAF70E0593E8}"/>
              </a:ext>
            </a:extLst>
          </p:cNvPr>
          <p:cNvSpPr txBox="1"/>
          <p:nvPr/>
        </p:nvSpPr>
        <p:spPr>
          <a:xfrm>
            <a:off x="251520" y="280725"/>
            <a:ext cx="5184576" cy="492443"/>
          </a:xfrm>
          <a:prstGeom prst="rect">
            <a:avLst/>
          </a:prstGeom>
          <a:noFill/>
        </p:spPr>
        <p:txBody>
          <a:bodyPr wrap="square">
            <a:spAutoFit/>
          </a:bodyPr>
          <a:lstStyle/>
          <a:p>
            <a:r>
              <a:rPr lang="en-US" altLang="zh-CN" sz="2600" b="1" dirty="0">
                <a:solidFill>
                  <a:srgbClr val="0000FF"/>
                </a:solidFill>
                <a:latin typeface="Cambria Math" panose="02040503050406030204" pitchFamily="18" charset="0"/>
                <a:ea typeface="Cambria Math" panose="02040503050406030204" pitchFamily="18" charset="0"/>
              </a:rPr>
              <a:t>A STABLE EXPLICIT SCHEME</a:t>
            </a:r>
            <a:endParaRPr lang="zh-CN" altLang="en-US" sz="2600" b="1" dirty="0">
              <a:solidFill>
                <a:srgbClr val="0000FF"/>
              </a:solidFill>
              <a:latin typeface="Cambria Math" panose="02040503050406030204" pitchFamily="18" charset="0"/>
            </a:endParaRPr>
          </a:p>
        </p:txBody>
      </p:sp>
      <p:graphicFrame>
        <p:nvGraphicFramePr>
          <p:cNvPr id="16" name="Object 11">
            <a:extLst>
              <a:ext uri="{FF2B5EF4-FFF2-40B4-BE49-F238E27FC236}">
                <a16:creationId xmlns:a16="http://schemas.microsoft.com/office/drawing/2014/main" id="{8D842749-A859-461F-A459-41318C72D184}"/>
              </a:ext>
            </a:extLst>
          </p:cNvPr>
          <p:cNvGraphicFramePr>
            <a:graphicFrameLocks noChangeAspect="1"/>
          </p:cNvGraphicFramePr>
          <p:nvPr>
            <p:extLst>
              <p:ext uri="{D42A27DB-BD31-4B8C-83A1-F6EECF244321}">
                <p14:modId xmlns:p14="http://schemas.microsoft.com/office/powerpoint/2010/main" val="2112537941"/>
              </p:ext>
            </p:extLst>
          </p:nvPr>
        </p:nvGraphicFramePr>
        <p:xfrm>
          <a:off x="4109116" y="4220369"/>
          <a:ext cx="4733925" cy="720725"/>
        </p:xfrm>
        <a:graphic>
          <a:graphicData uri="http://schemas.openxmlformats.org/presentationml/2006/ole">
            <mc:AlternateContent xmlns:mc="http://schemas.openxmlformats.org/markup-compatibility/2006">
              <mc:Choice xmlns:v="urn:schemas-microsoft-com:vml" Requires="v">
                <p:oleObj spid="_x0000_s76017" name="Equation" r:id="rId17" imgW="2590560" imgH="393480" progId="Equation.DSMT4">
                  <p:embed/>
                </p:oleObj>
              </mc:Choice>
              <mc:Fallback>
                <p:oleObj name="Equation" r:id="rId17" imgW="2590560" imgH="393480" progId="Equation.DSMT4">
                  <p:embed/>
                  <p:pic>
                    <p:nvPicPr>
                      <p:cNvPr id="12" name="Object 11">
                        <a:extLst>
                          <a:ext uri="{FF2B5EF4-FFF2-40B4-BE49-F238E27FC236}">
                            <a16:creationId xmlns:a16="http://schemas.microsoft.com/office/drawing/2014/main" id="{9F8E0DCF-3853-4AA5-B773-BA2243495DCB}"/>
                          </a:ext>
                        </a:extLst>
                      </p:cNvPr>
                      <p:cNvPicPr>
                        <a:picLocks noChangeAspect="1" noChangeArrowheads="1"/>
                      </p:cNvPicPr>
                      <p:nvPr/>
                    </p:nvPicPr>
                    <p:blipFill>
                      <a:blip r:embed="rId18"/>
                      <a:srcRect/>
                      <a:stretch>
                        <a:fillRect/>
                      </a:stretch>
                    </p:blipFill>
                    <p:spPr bwMode="auto">
                      <a:xfrm>
                        <a:off x="4109116" y="4220369"/>
                        <a:ext cx="4733925" cy="720725"/>
                      </a:xfrm>
                      <a:prstGeom prst="rect">
                        <a:avLst/>
                      </a:prstGeom>
                      <a:noFill/>
                      <a:ln>
                        <a:noFill/>
                      </a:ln>
                      <a:effectLst/>
                    </p:spPr>
                  </p:pic>
                </p:oleObj>
              </mc:Fallback>
            </mc:AlternateContent>
          </a:graphicData>
        </a:graphic>
      </p:graphicFrame>
      <p:graphicFrame>
        <p:nvGraphicFramePr>
          <p:cNvPr id="17" name="Object 11">
            <a:extLst>
              <a:ext uri="{FF2B5EF4-FFF2-40B4-BE49-F238E27FC236}">
                <a16:creationId xmlns:a16="http://schemas.microsoft.com/office/drawing/2014/main" id="{E1B3DF99-623F-41A1-884A-167B806D702A}"/>
              </a:ext>
            </a:extLst>
          </p:cNvPr>
          <p:cNvGraphicFramePr>
            <a:graphicFrameLocks noChangeAspect="1"/>
          </p:cNvGraphicFramePr>
          <p:nvPr>
            <p:extLst>
              <p:ext uri="{D42A27DB-BD31-4B8C-83A1-F6EECF244321}">
                <p14:modId xmlns:p14="http://schemas.microsoft.com/office/powerpoint/2010/main" val="64988130"/>
              </p:ext>
            </p:extLst>
          </p:nvPr>
        </p:nvGraphicFramePr>
        <p:xfrm>
          <a:off x="742950" y="4961504"/>
          <a:ext cx="7562850" cy="1011237"/>
        </p:xfrm>
        <a:graphic>
          <a:graphicData uri="http://schemas.openxmlformats.org/presentationml/2006/ole">
            <mc:AlternateContent xmlns:mc="http://schemas.openxmlformats.org/markup-compatibility/2006">
              <mc:Choice xmlns:v="urn:schemas-microsoft-com:vml" Requires="v">
                <p:oleObj spid="_x0000_s76018" name="Equation" r:id="rId19" imgW="2946240" imgH="393480" progId="Equation.DSMT4">
                  <p:embed/>
                </p:oleObj>
              </mc:Choice>
              <mc:Fallback>
                <p:oleObj name="Equation" r:id="rId19" imgW="2946240" imgH="393480" progId="Equation.DSMT4">
                  <p:embed/>
                  <p:pic>
                    <p:nvPicPr>
                      <p:cNvPr id="12" name="Object 11">
                        <a:extLst>
                          <a:ext uri="{FF2B5EF4-FFF2-40B4-BE49-F238E27FC236}">
                            <a16:creationId xmlns:a16="http://schemas.microsoft.com/office/drawing/2014/main" id="{9F8E0DCF-3853-4AA5-B773-BA2243495DCB}"/>
                          </a:ext>
                        </a:extLst>
                      </p:cNvPr>
                      <p:cNvPicPr>
                        <a:picLocks noChangeAspect="1" noChangeArrowheads="1"/>
                      </p:cNvPicPr>
                      <p:nvPr/>
                    </p:nvPicPr>
                    <p:blipFill>
                      <a:blip r:embed="rId20"/>
                      <a:srcRect/>
                      <a:stretch>
                        <a:fillRect/>
                      </a:stretch>
                    </p:blipFill>
                    <p:spPr bwMode="auto">
                      <a:xfrm>
                        <a:off x="742950" y="4961504"/>
                        <a:ext cx="7562850" cy="1011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文本框 18">
            <a:extLst>
              <a:ext uri="{FF2B5EF4-FFF2-40B4-BE49-F238E27FC236}">
                <a16:creationId xmlns:a16="http://schemas.microsoft.com/office/drawing/2014/main" id="{C59E9CE5-A41C-4AAC-9F1B-41566E9F0C4A}"/>
              </a:ext>
            </a:extLst>
          </p:cNvPr>
          <p:cNvSpPr txBox="1"/>
          <p:nvPr/>
        </p:nvSpPr>
        <p:spPr>
          <a:xfrm>
            <a:off x="1115616" y="6090994"/>
            <a:ext cx="7458117" cy="523220"/>
          </a:xfrm>
          <a:prstGeom prst="rect">
            <a:avLst/>
          </a:prstGeom>
          <a:noFill/>
        </p:spPr>
        <p:txBody>
          <a:bodyPr wrap="square">
            <a:spAutoFit/>
          </a:bodyPr>
          <a:lstStyle/>
          <a:p>
            <a:r>
              <a:rPr lang="en-US" altLang="zh-CN" dirty="0"/>
              <a:t>Also efficient for 2D and 3D</a:t>
            </a:r>
            <a:r>
              <a:rPr lang="zh-CN" altLang="en-US" dirty="0"/>
              <a:t> </a:t>
            </a:r>
            <a:r>
              <a:rPr lang="en-US" altLang="zh-CN" dirty="0"/>
              <a:t>Schrödinger equation </a:t>
            </a:r>
            <a:endParaRPr lang="zh-CN" altLang="en-US" dirty="0"/>
          </a:p>
        </p:txBody>
      </p:sp>
      <p:sp>
        <p:nvSpPr>
          <p:cNvPr id="21" name="文本框 20">
            <a:extLst>
              <a:ext uri="{FF2B5EF4-FFF2-40B4-BE49-F238E27FC236}">
                <a16:creationId xmlns:a16="http://schemas.microsoft.com/office/drawing/2014/main" id="{790DFF2B-8838-4ED2-BDC5-4ABC435D1998}"/>
              </a:ext>
            </a:extLst>
          </p:cNvPr>
          <p:cNvSpPr txBox="1"/>
          <p:nvPr/>
        </p:nvSpPr>
        <p:spPr>
          <a:xfrm>
            <a:off x="4878245" y="319554"/>
            <a:ext cx="3978806" cy="461665"/>
          </a:xfrm>
          <a:prstGeom prst="rect">
            <a:avLst/>
          </a:prstGeom>
          <a:noFill/>
        </p:spPr>
        <p:txBody>
          <a:bodyPr wrap="square">
            <a:spAutoFit/>
          </a:bodyPr>
          <a:lstStyle/>
          <a:p>
            <a:r>
              <a:rPr lang="de-DE" altLang="zh-CN" sz="2400" dirty="0"/>
              <a:t>J. Chem. Phys. 68, 2794 (1978)</a:t>
            </a:r>
            <a:endParaRPr lang="zh-CN" altLang="en-US" sz="2400" dirty="0"/>
          </a:p>
        </p:txBody>
      </p:sp>
    </p:spTree>
    <p:extLst>
      <p:ext uri="{BB962C8B-B14F-4D97-AF65-F5344CB8AC3E}">
        <p14:creationId xmlns:p14="http://schemas.microsoft.com/office/powerpoint/2010/main" val="71492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31640" y="586997"/>
            <a:ext cx="6776214" cy="584775"/>
          </a:xfrm>
          <a:prstGeom prst="rect">
            <a:avLst/>
          </a:prstGeom>
        </p:spPr>
        <p:txBody>
          <a:bodyPr wrap="none">
            <a:spAutoFit/>
          </a:bodyPr>
          <a:lstStyle/>
          <a:p>
            <a:pPr fontAlgn="auto">
              <a:spcBef>
                <a:spcPts val="0"/>
              </a:spcBef>
              <a:spcAft>
                <a:spcPts val="0"/>
              </a:spcAft>
            </a:pPr>
            <a:r>
              <a:rPr lang="en-US" altLang="zh-CN" sz="3200" b="1" dirty="0">
                <a:solidFill>
                  <a:prstClr val="black"/>
                </a:solidFill>
                <a:latin typeface="Cambria Math" panose="02040503050406030204" pitchFamily="18" charset="0"/>
                <a:ea typeface="Cambria Math" panose="02040503050406030204" pitchFamily="18" charset="0"/>
              </a:rPr>
              <a:t>Diffusion Equation in Two Dimensions</a:t>
            </a:r>
            <a:endParaRPr lang="zh-CN" altLang="en-US" sz="3200" dirty="0">
              <a:solidFill>
                <a:prstClr val="black"/>
              </a:solidFill>
              <a:latin typeface="Calibri"/>
              <a:ea typeface="宋体"/>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1700808"/>
            <a:ext cx="2318866" cy="79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组合 4"/>
          <p:cNvGrpSpPr/>
          <p:nvPr/>
        </p:nvGrpSpPr>
        <p:grpSpPr>
          <a:xfrm>
            <a:off x="249490" y="2788149"/>
            <a:ext cx="8354958" cy="784867"/>
            <a:chOff x="162277" y="2132856"/>
            <a:chExt cx="8354958" cy="784867"/>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77" y="2197643"/>
              <a:ext cx="4505955"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36" y="2132856"/>
              <a:ext cx="2721099" cy="734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7"/>
                <p:cNvSpPr txBox="1"/>
                <p:nvPr/>
              </p:nvSpPr>
              <p:spPr>
                <a:xfrm>
                  <a:off x="5021800" y="2265296"/>
                  <a:ext cx="63350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a:rPr>
                          <m:t>⇒</m:t>
                        </m:r>
                      </m:oMath>
                    </m:oMathPara>
                  </a14:m>
                  <a:endParaRPr lang="zh-CN" alt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5021800" y="2265296"/>
                  <a:ext cx="633507" cy="584775"/>
                </a:xfrm>
                <a:prstGeom prst="rect">
                  <a:avLst/>
                </a:prstGeom>
                <a:blipFill rotWithShape="1">
                  <a:blip r:embed="rId5"/>
                  <a:stretch>
                    <a:fillRect/>
                  </a:stretch>
                </a:blipFill>
              </p:spPr>
              <p:txBody>
                <a:bodyPr/>
                <a:lstStyle/>
                <a:p>
                  <a:r>
                    <a:rPr lang="zh-CN" altLang="en-US">
                      <a:noFill/>
                    </a:rPr>
                    <a:t> </a:t>
                  </a:r>
                </a:p>
              </p:txBody>
            </p:sp>
          </mc:Fallback>
        </mc:AlternateContent>
      </p:grpSp>
      <p:pic>
        <p:nvPicPr>
          <p:cNvPr id="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828" y="3779703"/>
            <a:ext cx="8866944" cy="351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9592" y="5661248"/>
            <a:ext cx="6120680" cy="648072"/>
          </a:xfrm>
          <a:prstGeom prst="rect">
            <a:avLst/>
          </a:prstGeom>
          <a:noFill/>
          <a:ln w="38100">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11" name="组合 10"/>
          <p:cNvGrpSpPr/>
          <p:nvPr/>
        </p:nvGrpSpPr>
        <p:grpSpPr>
          <a:xfrm>
            <a:off x="985550" y="4437112"/>
            <a:ext cx="6250746" cy="685800"/>
            <a:chOff x="289076" y="3454585"/>
            <a:chExt cx="6250746" cy="685800"/>
          </a:xfrm>
        </p:grpSpPr>
        <p:pic>
          <p:nvPicPr>
            <p:cNvPr id="1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076" y="3454585"/>
              <a:ext cx="24765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17936" y="3483160"/>
              <a:ext cx="1647825"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7797" y="3683981"/>
              <a:ext cx="9620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3041194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28084" y="610209"/>
            <a:ext cx="8088332" cy="584775"/>
          </a:xfrm>
          <a:prstGeom prst="rect">
            <a:avLst/>
          </a:prstGeom>
        </p:spPr>
        <p:txBody>
          <a:bodyPr wrap="square">
            <a:spAutoFit/>
          </a:bodyPr>
          <a:lstStyle/>
          <a:p>
            <a:r>
              <a:rPr lang="en-US" altLang="zh-CN" sz="3200" b="1" dirty="0">
                <a:latin typeface="Cambria Math" panose="02040503050406030204" pitchFamily="18" charset="0"/>
                <a:ea typeface="Cambria Math" panose="02040503050406030204" pitchFamily="18" charset="0"/>
              </a:rPr>
              <a:t>Wave Equation in 1+1 dimension (</a:t>
            </a:r>
            <a:r>
              <a:rPr lang="en-GB" altLang="zh-CN" sz="3200" b="1" dirty="0"/>
              <a:t>Hyperbolic</a:t>
            </a:r>
            <a:r>
              <a:rPr lang="en-US" altLang="zh-CN" sz="3200" b="1" dirty="0">
                <a:latin typeface="Cambria Math" panose="02040503050406030204" pitchFamily="18" charset="0"/>
                <a:ea typeface="Cambria Math" panose="02040503050406030204" pitchFamily="18" charset="0"/>
              </a:rPr>
              <a:t>)</a:t>
            </a:r>
            <a:endParaRPr lang="zh-CN" altLang="en-US" sz="3200" b="1" dirty="0">
              <a:latin typeface="Cambria Math" panose="02040503050406030204" pitchFamily="18" charset="0"/>
            </a:endParaRPr>
          </a:p>
        </p:txBody>
      </p:sp>
      <p:pic>
        <p:nvPicPr>
          <p:cNvPr id="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219" y="1284028"/>
            <a:ext cx="3753337"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5" name="组合 24"/>
          <p:cNvGrpSpPr/>
          <p:nvPr/>
        </p:nvGrpSpPr>
        <p:grpSpPr>
          <a:xfrm>
            <a:off x="290537" y="2940212"/>
            <a:ext cx="8088332" cy="699605"/>
            <a:chOff x="228084" y="2712056"/>
            <a:chExt cx="8088332" cy="699605"/>
          </a:xfrm>
        </p:grpSpPr>
        <p:pic>
          <p:nvPicPr>
            <p:cNvPr id="2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084" y="2712056"/>
              <a:ext cx="3997743" cy="699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2712056"/>
              <a:ext cx="3888432" cy="6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2740" y="4869160"/>
            <a:ext cx="5109460" cy="705991"/>
          </a:xfrm>
          <a:prstGeom prst="rect">
            <a:avLst/>
          </a:prstGeom>
          <a:noFill/>
          <a:ln w="38100">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sp>
        <p:nvSpPr>
          <p:cNvPr id="29" name="TextBox 28"/>
          <p:cNvSpPr txBox="1"/>
          <p:nvPr/>
        </p:nvSpPr>
        <p:spPr>
          <a:xfrm>
            <a:off x="3842365" y="4008448"/>
            <a:ext cx="648072" cy="461665"/>
          </a:xfrm>
          <a:prstGeom prst="rect">
            <a:avLst/>
          </a:prstGeom>
          <a:noFill/>
        </p:spPr>
        <p:txBody>
          <a:bodyPr wrap="square" rtlCol="0">
            <a:spAutoFit/>
          </a:bodyPr>
          <a:lstStyle/>
          <a:p>
            <a:r>
              <a:rPr lang="zh-CN" altLang="en-US" sz="2400" dirty="0">
                <a:solidFill>
                  <a:srgbClr val="FF0000"/>
                </a:solidFill>
                <a:latin typeface="Cambria Math"/>
                <a:ea typeface="Cambria Math" panose="02040503050406030204" pitchFamily="18" charset="0"/>
              </a:rPr>
              <a:t>⇓</a:t>
            </a:r>
            <a:endParaRPr lang="zh-CN" altLang="en-US" sz="2400" dirty="0">
              <a:solidFill>
                <a:srgbClr val="FF0000"/>
              </a:solidFill>
              <a:latin typeface="Cambria Math" panose="02040503050406030204" pitchFamily="18" charset="0"/>
              <a:ea typeface="Cambria Math" panose="02040503050406030204" pitchFamily="18" charset="0"/>
            </a:endParaRPr>
          </a:p>
        </p:txBody>
      </p:sp>
      <p:sp>
        <p:nvSpPr>
          <p:cNvPr id="2" name="文本框 1"/>
          <p:cNvSpPr txBox="1"/>
          <p:nvPr/>
        </p:nvSpPr>
        <p:spPr>
          <a:xfrm>
            <a:off x="2843808" y="5787868"/>
            <a:ext cx="2483372" cy="523220"/>
          </a:xfrm>
          <a:prstGeom prst="rect">
            <a:avLst/>
          </a:prstGeom>
          <a:noFill/>
        </p:spPr>
        <p:txBody>
          <a:bodyPr wrap="none" rtlCol="0">
            <a:spAutoFit/>
          </a:bodyPr>
          <a:lstStyle/>
          <a:p>
            <a:r>
              <a:rPr lang="en-US" altLang="zh-CN" dirty="0"/>
              <a:t>Explicit scheme</a:t>
            </a:r>
            <a:endParaRPr lang="zh-CN" altLang="en-US" dirty="0"/>
          </a:p>
        </p:txBody>
      </p:sp>
      <p:pic>
        <p:nvPicPr>
          <p:cNvPr id="1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2740" y="3888946"/>
            <a:ext cx="2263630" cy="643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51499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7704" y="562848"/>
            <a:ext cx="6120680" cy="584775"/>
          </a:xfrm>
          <a:prstGeom prst="rect">
            <a:avLst/>
          </a:prstGeom>
        </p:spPr>
        <p:txBody>
          <a:bodyPr wrap="square">
            <a:spAutoFit/>
          </a:bodyPr>
          <a:lstStyle/>
          <a:p>
            <a:r>
              <a:rPr lang="en-US" altLang="zh-CN" sz="3200" b="1" dirty="0">
                <a:latin typeface="Cambria Math" panose="02040503050406030204" pitchFamily="18" charset="0"/>
                <a:ea typeface="Cambria Math" panose="02040503050406030204" pitchFamily="18" charset="0"/>
              </a:rPr>
              <a:t>Wave Equation: 1+1 dimension</a:t>
            </a:r>
            <a:endParaRPr lang="zh-CN" altLang="en-US" sz="3200" b="1" dirty="0">
              <a:latin typeface="Cambria Math" panose="02040503050406030204" pitchFamily="18" charset="0"/>
            </a:endParaRPr>
          </a:p>
        </p:txBody>
      </p:sp>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658" y="2132857"/>
            <a:ext cx="2790825"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左弧形箭头 6"/>
          <p:cNvSpPr/>
          <p:nvPr/>
        </p:nvSpPr>
        <p:spPr>
          <a:xfrm>
            <a:off x="3792749" y="2149688"/>
            <a:ext cx="146743" cy="302121"/>
          </a:xfrm>
          <a:prstGeom prst="curvedRightArrow">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1700808"/>
            <a:ext cx="3231413" cy="363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675002" y="1651662"/>
            <a:ext cx="2813591" cy="461665"/>
          </a:xfrm>
          <a:prstGeom prst="rect">
            <a:avLst/>
          </a:prstGeom>
        </p:spPr>
        <p:txBody>
          <a:bodyPr wrap="none">
            <a:spAutoFit/>
          </a:bodyPr>
          <a:lstStyle/>
          <a:p>
            <a:r>
              <a:rPr lang="en-US" altLang="zh-CN" dirty="0"/>
              <a:t> </a:t>
            </a:r>
            <a:r>
              <a:rPr lang="en-US" altLang="zh-CN" sz="2400" dirty="0">
                <a:latin typeface="Cambria Math" panose="02040503050406030204" pitchFamily="18" charset="0"/>
                <a:ea typeface="Cambria Math" panose="02040503050406030204" pitchFamily="18" charset="0"/>
              </a:rPr>
              <a:t>the initial condition</a:t>
            </a:r>
            <a:endParaRPr lang="zh-CN" altLang="en-US" sz="2400" dirty="0">
              <a:latin typeface="Cambria Math" panose="02040503050406030204" pitchFamily="18" charset="0"/>
            </a:endParaRPr>
          </a:p>
        </p:txBody>
      </p:sp>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6792" y="2694832"/>
            <a:ext cx="2570743" cy="662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829240" y="4254818"/>
            <a:ext cx="3020314" cy="461665"/>
          </a:xfrm>
          <a:prstGeom prst="rect">
            <a:avLst/>
          </a:prstGeom>
        </p:spPr>
        <p:txBody>
          <a:bodyPr wrap="none">
            <a:spAutoFit/>
          </a:bodyPr>
          <a:lstStyle/>
          <a:p>
            <a:r>
              <a:rPr lang="en-US" altLang="zh-CN" sz="2400" dirty="0">
                <a:latin typeface="Cambria Math" panose="02040503050406030204" pitchFamily="18" charset="0"/>
                <a:ea typeface="Cambria Math" panose="02040503050406030204" pitchFamily="18" charset="0"/>
              </a:rPr>
              <a:t> for the first time step</a:t>
            </a:r>
            <a:endParaRPr lang="zh-CN" altLang="en-US" sz="2400" dirty="0">
              <a:latin typeface="Cambria Math" panose="02040503050406030204" pitchFamily="18" charset="0"/>
            </a:endParaRPr>
          </a:p>
        </p:txBody>
      </p:sp>
      <p:pic>
        <p:nvPicPr>
          <p:cNvPr id="1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9918" y="5486546"/>
            <a:ext cx="4106049" cy="694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2031" y="3376883"/>
            <a:ext cx="5109460" cy="705991"/>
          </a:xfrm>
          <a:prstGeom prst="rect">
            <a:avLst/>
          </a:prstGeom>
          <a:noFill/>
          <a:ln w="38100">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pic>
        <p:nvPicPr>
          <p:cNvPr id="14"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3499" y="2846462"/>
            <a:ext cx="1339890" cy="358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6553908" y="2805418"/>
            <a:ext cx="435964" cy="461665"/>
          </a:xfrm>
          <a:prstGeom prst="rect">
            <a:avLst/>
          </a:prstGeom>
          <a:noFill/>
        </p:spPr>
        <p:txBody>
          <a:bodyPr wrap="square" rtlCol="0">
            <a:spAutoFit/>
          </a:bodyPr>
          <a:lstStyle/>
          <a:p>
            <a:r>
              <a:rPr lang="zh-CN" altLang="en-US" sz="2400" dirty="0">
                <a:solidFill>
                  <a:srgbClr val="FF0000"/>
                </a:solidFill>
                <a:latin typeface="Cambria Math"/>
                <a:ea typeface="Cambria Math" panose="02040503050406030204" pitchFamily="18" charset="0"/>
              </a:rPr>
              <a:t>⇒</a:t>
            </a:r>
            <a:endParaRPr lang="zh-CN" altLang="en-US" sz="2400" dirty="0">
              <a:solidFill>
                <a:srgbClr val="FF0000"/>
              </a:solidFill>
              <a:latin typeface="Cambria Math" panose="02040503050406030204" pitchFamily="18" charset="0"/>
              <a:ea typeface="Cambria Math" panose="02040503050406030204" pitchFamily="18" charset="0"/>
            </a:endParaRPr>
          </a:p>
        </p:txBody>
      </p:sp>
      <p:graphicFrame>
        <p:nvGraphicFramePr>
          <p:cNvPr id="15" name="Object 11"/>
          <p:cNvGraphicFramePr>
            <a:graphicFrameLocks noChangeAspect="1"/>
          </p:cNvGraphicFramePr>
          <p:nvPr>
            <p:extLst>
              <p:ext uri="{D42A27DB-BD31-4B8C-83A1-F6EECF244321}">
                <p14:modId xmlns:p14="http://schemas.microsoft.com/office/powerpoint/2010/main" val="2553801747"/>
              </p:ext>
            </p:extLst>
          </p:nvPr>
        </p:nvGraphicFramePr>
        <p:xfrm>
          <a:off x="3934969" y="4282068"/>
          <a:ext cx="715050" cy="409664"/>
        </p:xfrm>
        <a:graphic>
          <a:graphicData uri="http://schemas.openxmlformats.org/presentationml/2006/ole">
            <mc:AlternateContent xmlns:mc="http://schemas.openxmlformats.org/markup-compatibility/2006">
              <mc:Choice xmlns:v="urn:schemas-microsoft-com:vml" Requires="v">
                <p:oleObj spid="_x0000_s72798" name="Equation" r:id="rId9" imgW="355320" imgH="203040" progId="Equation.DSMT4">
                  <p:embed/>
                </p:oleObj>
              </mc:Choice>
              <mc:Fallback>
                <p:oleObj name="Equation" r:id="rId9" imgW="355320" imgH="203040" progId="Equation.DSMT4">
                  <p:embed/>
                  <p:pic>
                    <p:nvPicPr>
                      <p:cNvPr id="3" name="Object 11"/>
                      <p:cNvPicPr>
                        <a:picLocks noChangeAspect="1" noChangeArrowheads="1"/>
                      </p:cNvPicPr>
                      <p:nvPr/>
                    </p:nvPicPr>
                    <p:blipFill>
                      <a:blip r:embed="rId10"/>
                      <a:srcRect/>
                      <a:stretch>
                        <a:fillRect/>
                      </a:stretch>
                    </p:blipFill>
                    <p:spPr bwMode="auto">
                      <a:xfrm>
                        <a:off x="3934969" y="4282068"/>
                        <a:ext cx="715050" cy="409664"/>
                      </a:xfrm>
                      <a:prstGeom prst="rect">
                        <a:avLst/>
                      </a:prstGeom>
                      <a:noFill/>
                      <a:ln>
                        <a:noFill/>
                      </a:ln>
                      <a:effectLst/>
                    </p:spPr>
                  </p:pic>
                </p:oleObj>
              </mc:Fallback>
            </mc:AlternateContent>
          </a:graphicData>
        </a:graphic>
      </p:graphicFrame>
      <p:graphicFrame>
        <p:nvGraphicFramePr>
          <p:cNvPr id="18" name="Object 11"/>
          <p:cNvGraphicFramePr>
            <a:graphicFrameLocks noChangeAspect="1"/>
          </p:cNvGraphicFramePr>
          <p:nvPr>
            <p:extLst>
              <p:ext uri="{D42A27DB-BD31-4B8C-83A1-F6EECF244321}">
                <p14:modId xmlns:p14="http://schemas.microsoft.com/office/powerpoint/2010/main" val="1656838874"/>
              </p:ext>
            </p:extLst>
          </p:nvPr>
        </p:nvGraphicFramePr>
        <p:xfrm>
          <a:off x="2116403" y="4695950"/>
          <a:ext cx="4753080" cy="766262"/>
        </p:xfrm>
        <a:graphic>
          <a:graphicData uri="http://schemas.openxmlformats.org/presentationml/2006/ole">
            <mc:AlternateContent xmlns:mc="http://schemas.openxmlformats.org/markup-compatibility/2006">
              <mc:Choice xmlns:v="urn:schemas-microsoft-com:vml" Requires="v">
                <p:oleObj spid="_x0000_s72799" name="Equation" r:id="rId11" imgW="2603160" imgH="419040" progId="Equation.DSMT4">
                  <p:embed/>
                </p:oleObj>
              </mc:Choice>
              <mc:Fallback>
                <p:oleObj name="Equation" r:id="rId11" imgW="2603160" imgH="419040" progId="Equation.DSMT4">
                  <p:embed/>
                  <p:pic>
                    <p:nvPicPr>
                      <p:cNvPr id="15" name="Object 11"/>
                      <p:cNvPicPr>
                        <a:picLocks noChangeAspect="1" noChangeArrowheads="1"/>
                      </p:cNvPicPr>
                      <p:nvPr/>
                    </p:nvPicPr>
                    <p:blipFill>
                      <a:blip r:embed="rId12"/>
                      <a:srcRect/>
                      <a:stretch>
                        <a:fillRect/>
                      </a:stretch>
                    </p:blipFill>
                    <p:spPr bwMode="auto">
                      <a:xfrm>
                        <a:off x="2116403" y="4695950"/>
                        <a:ext cx="4753080" cy="766262"/>
                      </a:xfrm>
                      <a:prstGeom prst="rect">
                        <a:avLst/>
                      </a:prstGeom>
                      <a:noFill/>
                      <a:ln>
                        <a:noFill/>
                      </a:ln>
                      <a:effectLst/>
                    </p:spPr>
                  </p:pic>
                </p:oleObj>
              </mc:Fallback>
            </mc:AlternateContent>
          </a:graphicData>
        </a:graphic>
      </p:graphicFrame>
      <p:sp>
        <p:nvSpPr>
          <p:cNvPr id="22" name="任意多边形 21"/>
          <p:cNvSpPr/>
          <p:nvPr/>
        </p:nvSpPr>
        <p:spPr>
          <a:xfrm>
            <a:off x="3813272" y="3274834"/>
            <a:ext cx="3964053" cy="1676247"/>
          </a:xfrm>
          <a:custGeom>
            <a:avLst/>
            <a:gdLst>
              <a:gd name="connsiteX0" fmla="*/ 4072466 w 4184910"/>
              <a:gd name="connsiteY0" fmla="*/ 0 h 1676400"/>
              <a:gd name="connsiteX1" fmla="*/ 4131733 w 4184910"/>
              <a:gd name="connsiteY1" fmla="*/ 643467 h 1676400"/>
              <a:gd name="connsiteX2" fmla="*/ 3403600 w 4184910"/>
              <a:gd name="connsiteY2" fmla="*/ 1066800 h 1676400"/>
              <a:gd name="connsiteX3" fmla="*/ 1930400 w 4184910"/>
              <a:gd name="connsiteY3" fmla="*/ 1303867 h 1676400"/>
              <a:gd name="connsiteX4" fmla="*/ 0 w 4184910"/>
              <a:gd name="connsiteY4" fmla="*/ 167640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4910" h="1676400">
                <a:moveTo>
                  <a:pt x="4072466" y="0"/>
                </a:moveTo>
                <a:cubicBezTo>
                  <a:pt x="4157838" y="232833"/>
                  <a:pt x="4243211" y="465667"/>
                  <a:pt x="4131733" y="643467"/>
                </a:cubicBezTo>
                <a:cubicBezTo>
                  <a:pt x="4020255" y="821267"/>
                  <a:pt x="3770489" y="956733"/>
                  <a:pt x="3403600" y="1066800"/>
                </a:cubicBezTo>
                <a:cubicBezTo>
                  <a:pt x="3036711" y="1176867"/>
                  <a:pt x="2497667" y="1202267"/>
                  <a:pt x="1930400" y="1303867"/>
                </a:cubicBezTo>
                <a:cubicBezTo>
                  <a:pt x="1363133" y="1405467"/>
                  <a:pt x="681566" y="1540933"/>
                  <a:pt x="0" y="167640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1512629" y="5710461"/>
            <a:ext cx="50405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738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11"/>
          <p:cNvGraphicFramePr>
            <a:graphicFrameLocks noChangeAspect="1"/>
          </p:cNvGraphicFramePr>
          <p:nvPr>
            <p:extLst>
              <p:ext uri="{D42A27DB-BD31-4B8C-83A1-F6EECF244321}">
                <p14:modId xmlns:p14="http://schemas.microsoft.com/office/powerpoint/2010/main" val="3457515918"/>
              </p:ext>
            </p:extLst>
          </p:nvPr>
        </p:nvGraphicFramePr>
        <p:xfrm>
          <a:off x="3131840" y="1412776"/>
          <a:ext cx="2125663" cy="1079500"/>
        </p:xfrm>
        <a:graphic>
          <a:graphicData uri="http://schemas.openxmlformats.org/presentationml/2006/ole">
            <mc:AlternateContent xmlns:mc="http://schemas.openxmlformats.org/markup-compatibility/2006">
              <mc:Choice xmlns:v="urn:schemas-microsoft-com:vml" Requires="v">
                <p:oleObj spid="_x0000_s64652" name="Equation" r:id="rId3" imgW="825480" imgH="419040" progId="Equation.DSMT4">
                  <p:embed/>
                </p:oleObj>
              </mc:Choice>
              <mc:Fallback>
                <p:oleObj name="Equation" r:id="rId3" imgW="825480" imgH="419040" progId="Equation.DSMT4">
                  <p:embed/>
                  <p:pic>
                    <p:nvPicPr>
                      <p:cNvPr id="3" name="Object 11"/>
                      <p:cNvPicPr>
                        <a:picLocks noChangeAspect="1" noChangeArrowheads="1"/>
                      </p:cNvPicPr>
                      <p:nvPr/>
                    </p:nvPicPr>
                    <p:blipFill>
                      <a:blip r:embed="rId4"/>
                      <a:srcRect/>
                      <a:stretch>
                        <a:fillRect/>
                      </a:stretch>
                    </p:blipFill>
                    <p:spPr bwMode="auto">
                      <a:xfrm>
                        <a:off x="3131840" y="1412776"/>
                        <a:ext cx="2125663"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标题 4"/>
          <p:cNvSpPr txBox="1">
            <a:spLocks noGrp="1"/>
          </p:cNvSpPr>
          <p:nvPr>
            <p:ph type="title"/>
          </p:nvPr>
        </p:nvSpPr>
        <p:spPr>
          <a:xfrm>
            <a:off x="1947646" y="219418"/>
            <a:ext cx="5398401" cy="584775"/>
          </a:xfrm>
          <a:prstGeom prst="rect">
            <a:avLst/>
          </a:prstGeom>
          <a:noFill/>
        </p:spPr>
        <p:txBody>
          <a:bodyPr wrap="none" rtlCol="0">
            <a:spAutoFit/>
          </a:bodyPr>
          <a:lstStyle/>
          <a:p>
            <a:r>
              <a:rPr lang="en-US" altLang="zh-CN" sz="3200" b="1" dirty="0"/>
              <a:t>Stability of the explicit scheme</a:t>
            </a:r>
            <a:endParaRPr lang="zh-CN" altLang="en-US" sz="3200" b="1" dirty="0"/>
          </a:p>
        </p:txBody>
      </p:sp>
      <p:graphicFrame>
        <p:nvGraphicFramePr>
          <p:cNvPr id="6" name="Object 11"/>
          <p:cNvGraphicFramePr>
            <a:graphicFrameLocks noChangeAspect="1"/>
          </p:cNvGraphicFramePr>
          <p:nvPr>
            <p:extLst>
              <p:ext uri="{D42A27DB-BD31-4B8C-83A1-F6EECF244321}">
                <p14:modId xmlns:p14="http://schemas.microsoft.com/office/powerpoint/2010/main" val="27544014"/>
              </p:ext>
            </p:extLst>
          </p:nvPr>
        </p:nvGraphicFramePr>
        <p:xfrm>
          <a:off x="2051720" y="4005064"/>
          <a:ext cx="1243013" cy="1014412"/>
        </p:xfrm>
        <a:graphic>
          <a:graphicData uri="http://schemas.openxmlformats.org/presentationml/2006/ole">
            <mc:AlternateContent xmlns:mc="http://schemas.openxmlformats.org/markup-compatibility/2006">
              <mc:Choice xmlns:v="urn:schemas-microsoft-com:vml" Requires="v">
                <p:oleObj spid="_x0000_s64653" name="Equation" r:id="rId5" imgW="482400" imgH="393480" progId="Equation.DSMT4">
                  <p:embed/>
                </p:oleObj>
              </mc:Choice>
              <mc:Fallback>
                <p:oleObj name="Equation" r:id="rId5" imgW="482400" imgH="393480" progId="Equation.DSMT4">
                  <p:embed/>
                  <p:pic>
                    <p:nvPicPr>
                      <p:cNvPr id="4" name="Object 11"/>
                      <p:cNvPicPr>
                        <a:picLocks noChangeAspect="1" noChangeArrowheads="1"/>
                      </p:cNvPicPr>
                      <p:nvPr/>
                    </p:nvPicPr>
                    <p:blipFill>
                      <a:blip r:embed="rId6"/>
                      <a:srcRect/>
                      <a:stretch>
                        <a:fillRect/>
                      </a:stretch>
                    </p:blipFill>
                    <p:spPr bwMode="auto">
                      <a:xfrm>
                        <a:off x="2051720" y="4005064"/>
                        <a:ext cx="1243013"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矩形 6"/>
          <p:cNvSpPr/>
          <p:nvPr/>
        </p:nvSpPr>
        <p:spPr>
          <a:xfrm>
            <a:off x="1719079" y="3067114"/>
            <a:ext cx="5598368" cy="523220"/>
          </a:xfrm>
          <a:prstGeom prst="rect">
            <a:avLst/>
          </a:prstGeom>
        </p:spPr>
        <p:txBody>
          <a:bodyPr wrap="square">
            <a:spAutoFit/>
          </a:bodyPr>
          <a:lstStyle/>
          <a:p>
            <a:r>
              <a:rPr lang="en-US" altLang="zh-CN" dirty="0"/>
              <a:t>Von Neumann stability analysis</a:t>
            </a:r>
            <a:endParaRPr lang="zh-CN" altLang="en-US" dirty="0"/>
          </a:p>
        </p:txBody>
      </p:sp>
      <p:sp>
        <p:nvSpPr>
          <p:cNvPr id="8" name="矩形 7"/>
          <p:cNvSpPr/>
          <p:nvPr/>
        </p:nvSpPr>
        <p:spPr>
          <a:xfrm>
            <a:off x="1475656" y="4231977"/>
            <a:ext cx="6192688" cy="523220"/>
          </a:xfrm>
          <a:prstGeom prst="rect">
            <a:avLst/>
          </a:prstGeom>
        </p:spPr>
        <p:txBody>
          <a:bodyPr wrap="square">
            <a:spAutoFit/>
          </a:bodyPr>
          <a:lstStyle/>
          <a:p>
            <a:r>
              <a:rPr lang="en-US" altLang="zh-CN" dirty="0"/>
              <a:t>If                 , the explicit scheme is stable</a:t>
            </a:r>
            <a:endParaRPr lang="zh-CN" altLang="en-US" dirty="0"/>
          </a:p>
        </p:txBody>
      </p:sp>
    </p:spTree>
    <p:extLst>
      <p:ext uri="{BB962C8B-B14F-4D97-AF65-F5344CB8AC3E}">
        <p14:creationId xmlns:p14="http://schemas.microsoft.com/office/powerpoint/2010/main" val="2773100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zh-CN" b="1" dirty="0"/>
              <a:t>Boundary value problem</a:t>
            </a:r>
            <a:endParaRPr lang="en-US" altLang="zh-CN" dirty="0">
              <a:ea typeface="宋体" panose="02010600030101010101" pitchFamily="2" charset="-122"/>
            </a:endParaRPr>
          </a:p>
        </p:txBody>
      </p:sp>
      <p:sp>
        <p:nvSpPr>
          <p:cNvPr id="35843" name="Rectangle 3"/>
          <p:cNvSpPr>
            <a:spLocks noGrp="1" noChangeArrowheads="1"/>
          </p:cNvSpPr>
          <p:nvPr>
            <p:ph type="body" sz="half" idx="1"/>
          </p:nvPr>
        </p:nvSpPr>
        <p:spPr>
          <a:xfrm>
            <a:off x="457200" y="1355184"/>
            <a:ext cx="8001000" cy="3730352"/>
          </a:xfrm>
        </p:spPr>
        <p:txBody>
          <a:bodyPr>
            <a:normAutofit lnSpcReduction="10000"/>
          </a:bodyPr>
          <a:lstStyle/>
          <a:p>
            <a:pPr marL="0" indent="0">
              <a:buNone/>
            </a:pPr>
            <a:r>
              <a:rPr lang="en-US" altLang="zh-CN" dirty="0">
                <a:ea typeface="宋体" panose="02010600030101010101" pitchFamily="2" charset="-122"/>
              </a:rPr>
              <a:t>-</a:t>
            </a:r>
            <a:r>
              <a:rPr lang="en-US" altLang="zh-CN" b="1" dirty="0" err="1">
                <a:ea typeface="宋体" panose="02010600030101010101" pitchFamily="2" charset="-122"/>
              </a:rPr>
              <a:t>Dirichlet</a:t>
            </a:r>
            <a:r>
              <a:rPr lang="en-US" altLang="zh-CN" b="1" dirty="0">
                <a:ea typeface="宋体" panose="02010600030101010101" pitchFamily="2" charset="-122"/>
              </a:rPr>
              <a:t> B.C.:</a:t>
            </a:r>
            <a:r>
              <a:rPr lang="en-US" altLang="zh-CN" dirty="0">
                <a:ea typeface="宋体" panose="02010600030101010101" pitchFamily="2" charset="-122"/>
              </a:rPr>
              <a:t> Specify u(</a:t>
            </a:r>
            <a:r>
              <a:rPr lang="en-US" altLang="zh-CN" dirty="0" err="1">
                <a:ea typeface="宋体" panose="02010600030101010101" pitchFamily="2" charset="-122"/>
              </a:rPr>
              <a:t>x,y</a:t>
            </a:r>
            <a:r>
              <a:rPr lang="en-US" altLang="zh-CN" dirty="0">
                <a:ea typeface="宋体" panose="02010600030101010101" pitchFamily="2" charset="-122"/>
              </a:rPr>
              <a:t>,...) on boundaries</a:t>
            </a:r>
            <a:br>
              <a:rPr lang="en-US" altLang="zh-CN" dirty="0">
                <a:ea typeface="宋体" panose="02010600030101010101" pitchFamily="2" charset="-122"/>
              </a:rPr>
            </a:br>
            <a:r>
              <a:rPr lang="en-US" altLang="zh-CN" dirty="0">
                <a:ea typeface="宋体" panose="02010600030101010101" pitchFamily="2" charset="-122"/>
              </a:rPr>
              <a:t>(say at x=0, x=L</a:t>
            </a:r>
            <a:r>
              <a:rPr lang="en-US" altLang="zh-CN" baseline="-25000" dirty="0">
                <a:ea typeface="宋体" panose="02010600030101010101" pitchFamily="2" charset="-122"/>
              </a:rPr>
              <a:t>x</a:t>
            </a:r>
            <a:r>
              <a:rPr lang="en-US" altLang="zh-CN" dirty="0">
                <a:ea typeface="宋体" panose="02010600030101010101" pitchFamily="2" charset="-122"/>
              </a:rPr>
              <a:t>, y=0, y=L</a:t>
            </a:r>
            <a:r>
              <a:rPr lang="en-US" altLang="zh-CN" baseline="-25000" dirty="0">
                <a:ea typeface="宋体" panose="02010600030101010101" pitchFamily="2" charset="-122"/>
              </a:rPr>
              <a:t>y</a:t>
            </a:r>
            <a:r>
              <a:rPr lang="en-US" altLang="zh-CN" dirty="0">
                <a:ea typeface="宋体" panose="02010600030101010101" pitchFamily="2" charset="-122"/>
              </a:rPr>
              <a:t> in a rectangular box)</a:t>
            </a:r>
            <a:br>
              <a:rPr lang="en-US" altLang="zh-CN" dirty="0">
                <a:ea typeface="宋体" panose="02010600030101010101" pitchFamily="2" charset="-122"/>
              </a:rPr>
            </a:br>
            <a:endParaRPr lang="en-US" altLang="zh-CN" dirty="0">
              <a:ea typeface="宋体" panose="02010600030101010101" pitchFamily="2" charset="-122"/>
            </a:endParaRPr>
          </a:p>
          <a:p>
            <a:pPr marL="0" indent="0">
              <a:buNone/>
            </a:pPr>
            <a:r>
              <a:rPr lang="en-US" altLang="zh-CN" dirty="0">
                <a:ea typeface="宋体" panose="02010600030101010101" pitchFamily="2" charset="-122"/>
              </a:rPr>
              <a:t>-</a:t>
            </a:r>
            <a:r>
              <a:rPr lang="en-US" altLang="zh-CN" b="1" dirty="0">
                <a:ea typeface="宋体" panose="02010600030101010101" pitchFamily="2" charset="-122"/>
              </a:rPr>
              <a:t>von Neumann B.C.:</a:t>
            </a:r>
            <a:r>
              <a:rPr lang="en-US" altLang="zh-CN" dirty="0">
                <a:ea typeface="宋体" panose="02010600030101010101" pitchFamily="2" charset="-122"/>
              </a:rPr>
              <a:t> Specify normal gradient of</a:t>
            </a:r>
            <a:br>
              <a:rPr lang="en-US" altLang="zh-CN" dirty="0">
                <a:ea typeface="宋体" panose="02010600030101010101" pitchFamily="2" charset="-122"/>
              </a:rPr>
            </a:br>
            <a:r>
              <a:rPr lang="en-US" altLang="zh-CN" dirty="0">
                <a:ea typeface="宋体" panose="02010600030101010101" pitchFamily="2" charset="-122"/>
              </a:rPr>
              <a:t> u(</a:t>
            </a:r>
            <a:r>
              <a:rPr lang="en-US" altLang="zh-CN" dirty="0" err="1">
                <a:ea typeface="宋体" panose="02010600030101010101" pitchFamily="2" charset="-122"/>
              </a:rPr>
              <a:t>x,y</a:t>
            </a:r>
            <a:r>
              <a:rPr lang="en-US" altLang="zh-CN" dirty="0">
                <a:ea typeface="宋体" panose="02010600030101010101" pitchFamily="2" charset="-122"/>
              </a:rPr>
              <a:t>,...) on boundaries.</a:t>
            </a:r>
          </a:p>
          <a:p>
            <a:pPr marL="0" indent="0">
              <a:buNone/>
            </a:pPr>
            <a:endParaRPr lang="en-US" altLang="zh-CN" dirty="0">
              <a:ea typeface="宋体" panose="02010600030101010101" pitchFamily="2" charset="-122"/>
            </a:endParaRPr>
          </a:p>
          <a:p>
            <a:pPr>
              <a:buFontTx/>
              <a:buNone/>
            </a:pPr>
            <a:r>
              <a:rPr lang="en-US" altLang="zh-CN" dirty="0">
                <a:ea typeface="宋体" panose="02010600030101010101" pitchFamily="2" charset="-122"/>
              </a:rPr>
              <a:t>In principle boundary can be arbitrary shaped.</a:t>
            </a:r>
          </a:p>
        </p:txBody>
      </p:sp>
      <p:pic>
        <p:nvPicPr>
          <p:cNvPr id="35848" name="Picture 8" descr="Shows a region where a differential equation is valid and the associated boundary values">
            <a:hlinkClick r:id="rId2" tooltip="Shows a region where a differential equation is valid and the associated boundary values"/>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4912906"/>
            <a:ext cx="3552825"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23270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blinds(horizontal)">
                                      <p:cBhvr>
                                        <p:cTn id="7" dur="500"/>
                                        <p:tgtEl>
                                          <p:spTgt spid="358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843">
                                            <p:txEl>
                                              <p:pRg st="1" end="1"/>
                                            </p:txEl>
                                          </p:spTgt>
                                        </p:tgtEl>
                                        <p:attrNameLst>
                                          <p:attrName>style.visibility</p:attrName>
                                        </p:attrNameLst>
                                      </p:cBhvr>
                                      <p:to>
                                        <p:strVal val="visible"/>
                                      </p:to>
                                    </p:set>
                                    <p:animEffect transition="in" filter="blinds(horizontal)">
                                      <p:cBhvr>
                                        <p:cTn id="12" dur="500"/>
                                        <p:tgtEl>
                                          <p:spTgt spid="358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5843">
                                            <p:txEl>
                                              <p:pRg st="3" end="3"/>
                                            </p:txEl>
                                          </p:spTgt>
                                        </p:tgtEl>
                                        <p:attrNameLst>
                                          <p:attrName>style.visibility</p:attrName>
                                        </p:attrNameLst>
                                      </p:cBhvr>
                                      <p:to>
                                        <p:strVal val="visible"/>
                                      </p:to>
                                    </p:set>
                                    <p:animEffect transition="in" filter="blinds(horizontal)">
                                      <p:cBhvr>
                                        <p:cTn id="17" dur="500"/>
                                        <p:tgtEl>
                                          <p:spTgt spid="3584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5848"/>
                                        </p:tgtEl>
                                        <p:attrNameLst>
                                          <p:attrName>style.visibility</p:attrName>
                                        </p:attrNameLst>
                                      </p:cBhvr>
                                      <p:to>
                                        <p:strVal val="visible"/>
                                      </p:to>
                                    </p:set>
                                    <p:animEffect transition="in" filter="blinds(horizontal)">
                                      <p:cBhvr>
                                        <p:cTn id="20" dur="500"/>
                                        <p:tgtEl>
                                          <p:spTgt spid="35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35696" y="562847"/>
            <a:ext cx="5688632" cy="584775"/>
          </a:xfrm>
          <a:prstGeom prst="rect">
            <a:avLst/>
          </a:prstGeom>
        </p:spPr>
        <p:txBody>
          <a:bodyPr wrap="square">
            <a:spAutoFit/>
          </a:bodyPr>
          <a:lstStyle/>
          <a:p>
            <a:r>
              <a:rPr lang="en-US" altLang="zh-CN" sz="3200" b="1" dirty="0">
                <a:latin typeface="Cambria Math" panose="02040503050406030204" pitchFamily="18" charset="0"/>
                <a:ea typeface="Cambria Math" panose="02040503050406030204" pitchFamily="18" charset="0"/>
              </a:rPr>
              <a:t>Wave Equation: 2+1 dimension</a:t>
            </a:r>
            <a:endParaRPr lang="zh-CN" altLang="en-US" sz="3200" b="1" dirty="0">
              <a:latin typeface="Cambria Math" panose="02040503050406030204"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6401" y="1666429"/>
            <a:ext cx="4419600" cy="136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756" y="3785742"/>
            <a:ext cx="2571750"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8203" y="3090417"/>
            <a:ext cx="3286125"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919092"/>
            <a:ext cx="2809875"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3478" y="4681092"/>
            <a:ext cx="26289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825" y="5733256"/>
            <a:ext cx="6553200" cy="762000"/>
          </a:xfrm>
          <a:prstGeom prst="rect">
            <a:avLst/>
          </a:prstGeom>
          <a:noFill/>
          <a:ln w="15875">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sp>
        <p:nvSpPr>
          <p:cNvPr id="12" name="TextBox 11"/>
          <p:cNvSpPr txBox="1"/>
          <p:nvPr/>
        </p:nvSpPr>
        <p:spPr>
          <a:xfrm>
            <a:off x="4572000" y="5271591"/>
            <a:ext cx="648072" cy="461665"/>
          </a:xfrm>
          <a:prstGeom prst="rect">
            <a:avLst/>
          </a:prstGeom>
          <a:noFill/>
        </p:spPr>
        <p:txBody>
          <a:bodyPr wrap="square" rtlCol="0">
            <a:spAutoFit/>
          </a:bodyPr>
          <a:lstStyle/>
          <a:p>
            <a:r>
              <a:rPr lang="zh-CN" altLang="en-US" sz="2400" dirty="0">
                <a:solidFill>
                  <a:srgbClr val="FF0000"/>
                </a:solidFill>
                <a:latin typeface="Cambria Math"/>
                <a:ea typeface="Cambria Math" panose="02040503050406030204" pitchFamily="18" charset="0"/>
              </a:rPr>
              <a:t>⇓</a:t>
            </a:r>
            <a:endParaRPr lang="zh-CN" altLang="en-US" sz="2400" dirty="0">
              <a:solidFill>
                <a:srgbClr val="FF0000"/>
              </a:solidFill>
              <a:latin typeface="Cambria Math" panose="02040503050406030204" pitchFamily="18" charset="0"/>
              <a:ea typeface="Cambria Math" panose="02040503050406030204" pitchFamily="18" charset="0"/>
            </a:endParaRPr>
          </a:p>
        </p:txBody>
      </p:sp>
      <p:pic>
        <p:nvPicPr>
          <p:cNvPr id="2" name="图片 1"/>
          <p:cNvPicPr>
            <a:picLocks noChangeAspect="1"/>
          </p:cNvPicPr>
          <p:nvPr/>
        </p:nvPicPr>
        <p:blipFill>
          <a:blip r:embed="rId8"/>
          <a:stretch>
            <a:fillRect/>
          </a:stretch>
        </p:blipFill>
        <p:spPr>
          <a:xfrm>
            <a:off x="547476" y="1196036"/>
            <a:ext cx="2919047" cy="2520996"/>
          </a:xfrm>
          <a:prstGeom prst="rect">
            <a:avLst/>
          </a:prstGeom>
        </p:spPr>
      </p:pic>
      <p:sp>
        <p:nvSpPr>
          <p:cNvPr id="11" name="矩形 10"/>
          <p:cNvSpPr/>
          <p:nvPr/>
        </p:nvSpPr>
        <p:spPr>
          <a:xfrm>
            <a:off x="710854" y="5042658"/>
            <a:ext cx="3069057" cy="584775"/>
          </a:xfrm>
          <a:prstGeom prst="rect">
            <a:avLst/>
          </a:prstGeom>
        </p:spPr>
        <p:txBody>
          <a:bodyPr wrap="square">
            <a:spAutoFit/>
          </a:bodyPr>
          <a:lstStyle/>
          <a:p>
            <a:pPr algn="ctr"/>
            <a:r>
              <a:rPr lang="en-US" altLang="zh-CN" sz="3200" b="1" dirty="0">
                <a:latin typeface="Cambria Math" panose="02040503050406030204" pitchFamily="18" charset="0"/>
                <a:ea typeface="Cambria Math" panose="02040503050406030204" pitchFamily="18" charset="0"/>
              </a:rPr>
              <a:t>Finite difference</a:t>
            </a:r>
            <a:endParaRPr lang="zh-CN" altLang="en-US" sz="3200" b="1" dirty="0">
              <a:latin typeface="Cambria Math" panose="02040503050406030204" pitchFamily="18" charset="0"/>
            </a:endParaRPr>
          </a:p>
        </p:txBody>
      </p:sp>
    </p:spTree>
    <p:extLst>
      <p:ext uri="{BB962C8B-B14F-4D97-AF65-F5344CB8AC3E}">
        <p14:creationId xmlns:p14="http://schemas.microsoft.com/office/powerpoint/2010/main" val="32067108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97358" y="476672"/>
            <a:ext cx="6336704" cy="584775"/>
          </a:xfrm>
          <a:prstGeom prst="rect">
            <a:avLst/>
          </a:prstGeom>
        </p:spPr>
        <p:txBody>
          <a:bodyPr wrap="square">
            <a:spAutoFit/>
          </a:bodyPr>
          <a:lstStyle/>
          <a:p>
            <a:pPr algn="ctr"/>
            <a:r>
              <a:rPr lang="en-US" altLang="zh-CN" sz="3200" b="1" dirty="0">
                <a:latin typeface="Cambria Math" panose="02040503050406030204" pitchFamily="18" charset="0"/>
                <a:ea typeface="Cambria Math" panose="02040503050406030204" pitchFamily="18" charset="0"/>
              </a:rPr>
              <a:t>Method: Separation of variables</a:t>
            </a:r>
            <a:endParaRPr lang="zh-CN" altLang="en-US" sz="3200" b="1" dirty="0">
              <a:latin typeface="Cambria Math" panose="020405030504060302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867339"/>
            <a:ext cx="8916413"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32432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89" y="260648"/>
            <a:ext cx="9014118" cy="5544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56729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70" y="231114"/>
            <a:ext cx="9036497" cy="2113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63" y="2764904"/>
            <a:ext cx="9068178" cy="3361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5608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24744"/>
            <a:ext cx="8899927"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58822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71400"/>
            <a:ext cx="2743200" cy="274320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106288"/>
            <a:ext cx="2743200" cy="27432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401" y="1988840"/>
            <a:ext cx="2743200" cy="2743200"/>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9962" y="2114526"/>
            <a:ext cx="2743200" cy="2743200"/>
          </a:xfrm>
          <a:prstGeom prst="rect">
            <a:avLst/>
          </a:prstGeom>
        </p:spPr>
      </p:pic>
      <p:sp>
        <p:nvSpPr>
          <p:cNvPr id="6" name="矩形 5"/>
          <p:cNvSpPr/>
          <p:nvPr/>
        </p:nvSpPr>
        <p:spPr>
          <a:xfrm>
            <a:off x="129447" y="4509120"/>
            <a:ext cx="8856984" cy="1015663"/>
          </a:xfrm>
          <a:prstGeom prst="rect">
            <a:avLst/>
          </a:prstGeom>
        </p:spPr>
        <p:txBody>
          <a:bodyPr wrap="square">
            <a:spAutoFit/>
          </a:bodyPr>
          <a:lstStyle/>
          <a:p>
            <a:r>
              <a:rPr lang="en-US" altLang="zh-CN" sz="2000" dirty="0">
                <a:solidFill>
                  <a:srgbClr val="0033CC"/>
                </a:solidFill>
              </a:rPr>
              <a:t>https://chem.libretexts.org/Textbook_Maps/Physical_and_Theoretical_Chemistry_Textbook_Maps/Map%3A_Physical_Chemistry_(McQuarrie_and_Simon)/02._The_Classical_Wave_Equation/2.5%3A_A_Vibrating_Membrane</a:t>
            </a:r>
            <a:endParaRPr lang="zh-CN" altLang="en-US" sz="2000" dirty="0">
              <a:solidFill>
                <a:srgbClr val="0033CC"/>
              </a:solidFill>
            </a:endParaRPr>
          </a:p>
        </p:txBody>
      </p:sp>
      <p:sp>
        <p:nvSpPr>
          <p:cNvPr id="7" name="矩形 6"/>
          <p:cNvSpPr/>
          <p:nvPr/>
        </p:nvSpPr>
        <p:spPr>
          <a:xfrm>
            <a:off x="122033" y="5661248"/>
            <a:ext cx="8655859" cy="830997"/>
          </a:xfrm>
          <a:prstGeom prst="rect">
            <a:avLst/>
          </a:prstGeom>
        </p:spPr>
        <p:txBody>
          <a:bodyPr wrap="square">
            <a:spAutoFit/>
          </a:bodyPr>
          <a:lstStyle/>
          <a:p>
            <a:r>
              <a:rPr lang="en-US" altLang="zh-CN" sz="2400" dirty="0">
                <a:solidFill>
                  <a:srgbClr val="0033CC"/>
                </a:solidFill>
              </a:rPr>
              <a:t>https://demonstrations.wolfram.com/VibrationOfARectangularMembrane/</a:t>
            </a:r>
            <a:endParaRPr lang="zh-CN" altLang="en-US" sz="2400" dirty="0">
              <a:solidFill>
                <a:srgbClr val="0033CC"/>
              </a:solidFill>
            </a:endParaRPr>
          </a:p>
        </p:txBody>
      </p:sp>
    </p:spTree>
    <p:extLst>
      <p:ext uri="{BB962C8B-B14F-4D97-AF65-F5344CB8AC3E}">
        <p14:creationId xmlns:p14="http://schemas.microsoft.com/office/powerpoint/2010/main" val="26578110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Finite-difference method for solving Maxwell's equations</a:t>
            </a:r>
            <a:endParaRPr lang="zh-CN" altLang="en-US" dirty="0"/>
          </a:p>
        </p:txBody>
      </p:sp>
      <p:sp>
        <p:nvSpPr>
          <p:cNvPr id="4" name="Rectangle 3"/>
          <p:cNvSpPr txBox="1">
            <a:spLocks noChangeArrowheads="1"/>
          </p:cNvSpPr>
          <p:nvPr/>
        </p:nvSpPr>
        <p:spPr bwMode="auto">
          <a:xfrm>
            <a:off x="6022975" y="1844824"/>
            <a:ext cx="2663825" cy="342900"/>
          </a:xfrm>
          <a:prstGeom prst="rect">
            <a:avLst/>
          </a:prstGeom>
          <a:blipFill>
            <a:blip r:embed="rId3" cstate="print"/>
            <a:tile tx="0" ty="0" sx="100000" sy="100000" flip="none" algn="tl"/>
          </a:blipFill>
          <a:ln w="9525">
            <a:noFill/>
            <a:miter lim="800000"/>
            <a:headEnd/>
            <a:tailEnd/>
          </a:ln>
        </p:spPr>
        <p:txBody>
          <a:bodyPr anchor="ctr"/>
          <a:lstStyle/>
          <a:p>
            <a:pPr marL="342900" indent="-342900">
              <a:buFont typeface="Wingdings" pitchFamily="2" charset="2"/>
              <a:buNone/>
              <a:defRPr/>
            </a:pPr>
            <a:r>
              <a:rPr lang="en-US" sz="1600" dirty="0">
                <a:solidFill>
                  <a:srgbClr val="006600"/>
                </a:solidFill>
                <a:latin typeface="+mn-lt"/>
                <a:ea typeface="+mj-ea"/>
                <a:cs typeface="+mj-cs"/>
              </a:rPr>
              <a:t>Constitutive relations</a:t>
            </a:r>
          </a:p>
        </p:txBody>
      </p:sp>
      <p:graphicFrame>
        <p:nvGraphicFramePr>
          <p:cNvPr id="5" name="Object 2"/>
          <p:cNvGraphicFramePr>
            <a:graphicFrameLocks noChangeAspect="1"/>
          </p:cNvGraphicFramePr>
          <p:nvPr>
            <p:extLst>
              <p:ext uri="{D42A27DB-BD31-4B8C-83A1-F6EECF244321}">
                <p14:modId xmlns:p14="http://schemas.microsoft.com/office/powerpoint/2010/main" val="3069233357"/>
              </p:ext>
            </p:extLst>
          </p:nvPr>
        </p:nvGraphicFramePr>
        <p:xfrm>
          <a:off x="599461" y="1614137"/>
          <a:ext cx="1998936" cy="1670847"/>
        </p:xfrm>
        <a:graphic>
          <a:graphicData uri="http://schemas.openxmlformats.org/presentationml/2006/ole">
            <mc:AlternateContent xmlns:mc="http://schemas.openxmlformats.org/markup-compatibility/2006">
              <mc:Choice xmlns:v="urn:schemas-microsoft-com:vml" Requires="v">
                <p:oleObj spid="_x0000_s54544" name="Equation" r:id="rId4" imgW="1002960" imgH="838080" progId="Equation.DSMT4">
                  <p:embed/>
                </p:oleObj>
              </mc:Choice>
              <mc:Fallback>
                <p:oleObj name="Equation" r:id="rId4" imgW="1002960" imgH="838080" progId="Equation.DSMT4">
                  <p:embed/>
                  <p:pic>
                    <p:nvPicPr>
                      <p:cNvPr id="1026" name="Object 2"/>
                      <p:cNvPicPr>
                        <a:picLocks noChangeAspect="1" noChangeArrowheads="1"/>
                      </p:cNvPicPr>
                      <p:nvPr/>
                    </p:nvPicPr>
                    <p:blipFill>
                      <a:blip r:embed="rId5"/>
                      <a:srcRect/>
                      <a:stretch>
                        <a:fillRect/>
                      </a:stretch>
                    </p:blipFill>
                    <p:spPr bwMode="auto">
                      <a:xfrm>
                        <a:off x="599461" y="1614137"/>
                        <a:ext cx="1998936" cy="1670847"/>
                      </a:xfrm>
                      <a:prstGeom prst="rect">
                        <a:avLst/>
                      </a:prstGeom>
                      <a:noFill/>
                      <a:ln>
                        <a:noFill/>
                      </a:ln>
                      <a:effectLst/>
                    </p:spPr>
                  </p:pic>
                </p:oleObj>
              </mc:Fallback>
            </mc:AlternateContent>
          </a:graphicData>
        </a:graphic>
      </p:graphicFrame>
      <p:graphicFrame>
        <p:nvGraphicFramePr>
          <p:cNvPr id="10" name="Object 3"/>
          <p:cNvGraphicFramePr>
            <a:graphicFrameLocks noChangeAspect="1"/>
          </p:cNvGraphicFramePr>
          <p:nvPr>
            <p:extLst>
              <p:ext uri="{D42A27DB-BD31-4B8C-83A1-F6EECF244321}">
                <p14:modId xmlns:p14="http://schemas.microsoft.com/office/powerpoint/2010/main" val="3492296340"/>
              </p:ext>
            </p:extLst>
          </p:nvPr>
        </p:nvGraphicFramePr>
        <p:xfrm>
          <a:off x="5685223" y="2239710"/>
          <a:ext cx="3105150" cy="566738"/>
        </p:xfrm>
        <a:graphic>
          <a:graphicData uri="http://schemas.openxmlformats.org/presentationml/2006/ole">
            <mc:AlternateContent xmlns:mc="http://schemas.openxmlformats.org/markup-compatibility/2006">
              <mc:Choice xmlns:v="urn:schemas-microsoft-com:vml" Requires="v">
                <p:oleObj spid="_x0000_s54545" name="Equation" r:id="rId6" imgW="1257120" imgH="228600" progId="Equation.DSMT4">
                  <p:embed/>
                </p:oleObj>
              </mc:Choice>
              <mc:Fallback>
                <p:oleObj name="Equation" r:id="rId6" imgW="1257120" imgH="228600" progId="Equation.DSMT4">
                  <p:embed/>
                  <p:pic>
                    <p:nvPicPr>
                      <p:cNvPr id="1027" name="Object 3"/>
                      <p:cNvPicPr>
                        <a:picLocks noChangeAspect="1" noChangeArrowheads="1"/>
                      </p:cNvPicPr>
                      <p:nvPr/>
                    </p:nvPicPr>
                    <p:blipFill>
                      <a:blip r:embed="rId7"/>
                      <a:srcRect/>
                      <a:stretch>
                        <a:fillRect/>
                      </a:stretch>
                    </p:blipFill>
                    <p:spPr bwMode="auto">
                      <a:xfrm>
                        <a:off x="5685223" y="2239710"/>
                        <a:ext cx="310515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
          <p:cNvGraphicFramePr>
            <a:graphicFrameLocks noChangeAspect="1"/>
          </p:cNvGraphicFramePr>
          <p:nvPr>
            <p:extLst>
              <p:ext uri="{D42A27DB-BD31-4B8C-83A1-F6EECF244321}">
                <p14:modId xmlns:p14="http://schemas.microsoft.com/office/powerpoint/2010/main" val="4147929025"/>
              </p:ext>
            </p:extLst>
          </p:nvPr>
        </p:nvGraphicFramePr>
        <p:xfrm>
          <a:off x="3347864" y="1780163"/>
          <a:ext cx="1585912" cy="1141413"/>
        </p:xfrm>
        <a:graphic>
          <a:graphicData uri="http://schemas.openxmlformats.org/presentationml/2006/ole">
            <mc:AlternateContent xmlns:mc="http://schemas.openxmlformats.org/markup-compatibility/2006">
              <mc:Choice xmlns:v="urn:schemas-microsoft-com:vml" Requires="v">
                <p:oleObj spid="_x0000_s54546" name="Equation" r:id="rId8" imgW="634680" imgH="457200" progId="Equation.DSMT4">
                  <p:embed/>
                </p:oleObj>
              </mc:Choice>
              <mc:Fallback>
                <p:oleObj name="Equation" r:id="rId8" imgW="634680" imgH="457200" progId="Equation.DSMT4">
                  <p:embed/>
                  <p:pic>
                    <p:nvPicPr>
                      <p:cNvPr id="5" name="Object 2"/>
                      <p:cNvPicPr>
                        <a:picLocks noChangeAspect="1" noChangeArrowheads="1"/>
                      </p:cNvPicPr>
                      <p:nvPr/>
                    </p:nvPicPr>
                    <p:blipFill>
                      <a:blip r:embed="rId9"/>
                      <a:srcRect/>
                      <a:stretch>
                        <a:fillRect/>
                      </a:stretch>
                    </p:blipFill>
                    <p:spPr bwMode="auto">
                      <a:xfrm>
                        <a:off x="3347864" y="1780163"/>
                        <a:ext cx="1585912"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99992" y="3068960"/>
            <a:ext cx="3744416" cy="3440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599461" y="3789040"/>
            <a:ext cx="3972539" cy="1384995"/>
          </a:xfrm>
          <a:prstGeom prst="rect">
            <a:avLst/>
          </a:prstGeom>
        </p:spPr>
        <p:txBody>
          <a:bodyPr wrap="square">
            <a:spAutoFit/>
          </a:bodyPr>
          <a:lstStyle/>
          <a:p>
            <a:r>
              <a:rPr lang="en-US" altLang="zh-CN" dirty="0"/>
              <a:t>Finite-Difference Time-Domain Method by Kane S. Yee (</a:t>
            </a:r>
            <a:r>
              <a:rPr lang="zh-CN" altLang="en-US" dirty="0"/>
              <a:t>美籍华人</a:t>
            </a:r>
            <a:r>
              <a:rPr lang="en-US" altLang="zh-CN" dirty="0"/>
              <a:t>)</a:t>
            </a:r>
            <a:endParaRPr lang="zh-CN" altLang="en-US" dirty="0"/>
          </a:p>
        </p:txBody>
      </p:sp>
      <p:sp>
        <p:nvSpPr>
          <p:cNvPr id="14" name="矩形 13"/>
          <p:cNvSpPr/>
          <p:nvPr/>
        </p:nvSpPr>
        <p:spPr>
          <a:xfrm>
            <a:off x="6050344" y="5661248"/>
            <a:ext cx="1331711" cy="523220"/>
          </a:xfrm>
          <a:prstGeom prst="rect">
            <a:avLst/>
          </a:prstGeom>
        </p:spPr>
        <p:txBody>
          <a:bodyPr wrap="none">
            <a:spAutoFit/>
          </a:bodyPr>
          <a:lstStyle/>
          <a:p>
            <a:r>
              <a:rPr lang="en-US" altLang="zh-CN" dirty="0"/>
              <a:t>Yee cell</a:t>
            </a:r>
            <a:endParaRPr lang="zh-CN" altLang="en-US" dirty="0"/>
          </a:p>
        </p:txBody>
      </p:sp>
      <p:sp>
        <p:nvSpPr>
          <p:cNvPr id="3" name="矩形 2"/>
          <p:cNvSpPr/>
          <p:nvPr/>
        </p:nvSpPr>
        <p:spPr>
          <a:xfrm>
            <a:off x="424715" y="5437622"/>
            <a:ext cx="4176464" cy="830997"/>
          </a:xfrm>
          <a:prstGeom prst="rect">
            <a:avLst/>
          </a:prstGeom>
        </p:spPr>
        <p:txBody>
          <a:bodyPr wrap="square">
            <a:spAutoFit/>
          </a:bodyPr>
          <a:lstStyle/>
          <a:p>
            <a:r>
              <a:rPr lang="en-US" altLang="zh-CN" sz="2400" dirty="0"/>
              <a:t>https://uspas.fnal.gov/materials/10MIT/FDTD_Basics.pdf</a:t>
            </a:r>
            <a:endParaRPr lang="zh-CN" altLang="en-US" sz="2400" dirty="0"/>
          </a:p>
        </p:txBody>
      </p:sp>
    </p:spTree>
    <p:extLst>
      <p:ext uri="{BB962C8B-B14F-4D97-AF65-F5344CB8AC3E}">
        <p14:creationId xmlns:p14="http://schemas.microsoft.com/office/powerpoint/2010/main" val="42942533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16632"/>
            <a:ext cx="8229600" cy="562074"/>
          </a:xfrm>
        </p:spPr>
        <p:txBody>
          <a:bodyPr>
            <a:normAutofit fontScale="90000"/>
          </a:bodyPr>
          <a:lstStyle/>
          <a:p>
            <a:r>
              <a:rPr lang="en-US" altLang="zh-CN" sz="3600" dirty="0"/>
              <a:t>Finite element method (FEM)</a:t>
            </a:r>
            <a:endParaRPr lang="zh-CN" altLang="en-US" sz="3600" dirty="0"/>
          </a:p>
        </p:txBody>
      </p:sp>
      <p:pic>
        <p:nvPicPr>
          <p:cNvPr id="5" name="图片 4"/>
          <p:cNvPicPr>
            <a:picLocks noChangeAspect="1"/>
          </p:cNvPicPr>
          <p:nvPr/>
        </p:nvPicPr>
        <p:blipFill>
          <a:blip r:embed="rId2"/>
          <a:stretch>
            <a:fillRect/>
          </a:stretch>
        </p:blipFill>
        <p:spPr>
          <a:xfrm>
            <a:off x="-7900" y="3366027"/>
            <a:ext cx="6376020" cy="2287799"/>
          </a:xfrm>
          <a:prstGeom prst="rect">
            <a:avLst/>
          </a:prstGeom>
        </p:spPr>
      </p:pic>
      <p:sp>
        <p:nvSpPr>
          <p:cNvPr id="6" name="文本框 5"/>
          <p:cNvSpPr txBox="1"/>
          <p:nvPr/>
        </p:nvSpPr>
        <p:spPr>
          <a:xfrm>
            <a:off x="2152340" y="2960846"/>
            <a:ext cx="1499128" cy="646331"/>
          </a:xfrm>
          <a:prstGeom prst="rect">
            <a:avLst/>
          </a:prstGeom>
          <a:noFill/>
        </p:spPr>
        <p:txBody>
          <a:bodyPr wrap="none" rtlCol="0">
            <a:spAutoFit/>
          </a:bodyPr>
          <a:lstStyle/>
          <a:p>
            <a:r>
              <a:rPr lang="en-US" altLang="zh-CN" sz="1800" dirty="0"/>
              <a:t>Divide into </a:t>
            </a:r>
          </a:p>
          <a:p>
            <a:r>
              <a:rPr lang="en-US" altLang="zh-CN" sz="1800" dirty="0"/>
              <a:t>smaller pieces</a:t>
            </a:r>
            <a:endParaRPr lang="zh-CN" altLang="en-US" sz="1800" dirty="0"/>
          </a:p>
        </p:txBody>
      </p:sp>
      <p:sp>
        <p:nvSpPr>
          <p:cNvPr id="7" name="文本框 6"/>
          <p:cNvSpPr txBox="1"/>
          <p:nvPr/>
        </p:nvSpPr>
        <p:spPr>
          <a:xfrm>
            <a:off x="4506290" y="3023906"/>
            <a:ext cx="954107" cy="369332"/>
          </a:xfrm>
          <a:prstGeom prst="rect">
            <a:avLst/>
          </a:prstGeom>
          <a:noFill/>
        </p:spPr>
        <p:txBody>
          <a:bodyPr wrap="none" rtlCol="0">
            <a:spAutoFit/>
          </a:bodyPr>
          <a:lstStyle/>
          <a:p>
            <a:r>
              <a:rPr lang="en-US" altLang="zh-CN" sz="1800" dirty="0"/>
              <a:t>Element</a:t>
            </a:r>
            <a:endParaRPr lang="zh-CN" altLang="en-US" sz="1800" dirty="0"/>
          </a:p>
        </p:txBody>
      </p:sp>
      <p:sp>
        <p:nvSpPr>
          <p:cNvPr id="8" name="文本框 7"/>
          <p:cNvSpPr txBox="1"/>
          <p:nvPr/>
        </p:nvSpPr>
        <p:spPr>
          <a:xfrm>
            <a:off x="3638121" y="4001784"/>
            <a:ext cx="684803" cy="369332"/>
          </a:xfrm>
          <a:prstGeom prst="rect">
            <a:avLst/>
          </a:prstGeom>
          <a:noFill/>
        </p:spPr>
        <p:txBody>
          <a:bodyPr wrap="none" rtlCol="0">
            <a:spAutoFit/>
          </a:bodyPr>
          <a:lstStyle/>
          <a:p>
            <a:r>
              <a:rPr lang="en-US" altLang="zh-CN" sz="1800" dirty="0"/>
              <a:t>Node</a:t>
            </a:r>
            <a:endParaRPr lang="zh-CN" altLang="en-US" sz="1800" dirty="0"/>
          </a:p>
        </p:txBody>
      </p:sp>
      <p:sp>
        <p:nvSpPr>
          <p:cNvPr id="9" name="文本框 8"/>
          <p:cNvSpPr txBox="1"/>
          <p:nvPr/>
        </p:nvSpPr>
        <p:spPr>
          <a:xfrm>
            <a:off x="4506290" y="5653826"/>
            <a:ext cx="2101857" cy="646331"/>
          </a:xfrm>
          <a:prstGeom prst="rect">
            <a:avLst/>
          </a:prstGeom>
          <a:noFill/>
        </p:spPr>
        <p:txBody>
          <a:bodyPr wrap="none" rtlCol="0">
            <a:spAutoFit/>
          </a:bodyPr>
          <a:lstStyle/>
          <a:p>
            <a:r>
              <a:rPr lang="en-US" altLang="zh-CN" sz="1800" dirty="0"/>
              <a:t>Perform calculations</a:t>
            </a:r>
          </a:p>
          <a:p>
            <a:r>
              <a:rPr lang="en-US" altLang="zh-CN" sz="1800" dirty="0"/>
              <a:t>elementwise</a:t>
            </a:r>
            <a:endParaRPr lang="zh-CN" altLang="en-US" sz="1800" dirty="0"/>
          </a:p>
        </p:txBody>
      </p:sp>
      <p:sp>
        <p:nvSpPr>
          <p:cNvPr id="10" name="文本框 9"/>
          <p:cNvSpPr txBox="1"/>
          <p:nvPr/>
        </p:nvSpPr>
        <p:spPr>
          <a:xfrm>
            <a:off x="2139845" y="5643252"/>
            <a:ext cx="1902870" cy="646331"/>
          </a:xfrm>
          <a:prstGeom prst="rect">
            <a:avLst/>
          </a:prstGeom>
          <a:noFill/>
        </p:spPr>
        <p:txBody>
          <a:bodyPr wrap="square" rtlCol="0">
            <a:spAutoFit/>
          </a:bodyPr>
          <a:lstStyle/>
          <a:p>
            <a:r>
              <a:rPr lang="en-US" altLang="zh-CN" sz="1800" dirty="0"/>
              <a:t>Obtain solutions at nodes</a:t>
            </a:r>
            <a:endParaRPr lang="zh-CN" altLang="en-US" sz="1800" dirty="0"/>
          </a:p>
        </p:txBody>
      </p:sp>
      <p:sp>
        <p:nvSpPr>
          <p:cNvPr id="11" name="文本框 10"/>
          <p:cNvSpPr txBox="1"/>
          <p:nvPr/>
        </p:nvSpPr>
        <p:spPr>
          <a:xfrm>
            <a:off x="-21906" y="5643251"/>
            <a:ext cx="1902870" cy="646331"/>
          </a:xfrm>
          <a:prstGeom prst="rect">
            <a:avLst/>
          </a:prstGeom>
          <a:noFill/>
        </p:spPr>
        <p:txBody>
          <a:bodyPr wrap="square" rtlCol="0">
            <a:spAutoFit/>
          </a:bodyPr>
          <a:lstStyle/>
          <a:p>
            <a:r>
              <a:rPr lang="en-US" altLang="zh-CN" sz="1800" dirty="0"/>
              <a:t>Obtain full solution</a:t>
            </a:r>
            <a:endParaRPr lang="zh-CN" altLang="en-US" sz="1800" dirty="0"/>
          </a:p>
        </p:txBody>
      </p:sp>
      <p:pic>
        <p:nvPicPr>
          <p:cNvPr id="12" name="图片 11"/>
          <p:cNvPicPr>
            <a:picLocks noChangeAspect="1"/>
          </p:cNvPicPr>
          <p:nvPr/>
        </p:nvPicPr>
        <p:blipFill>
          <a:blip r:embed="rId3"/>
          <a:stretch>
            <a:fillRect/>
          </a:stretch>
        </p:blipFill>
        <p:spPr>
          <a:xfrm>
            <a:off x="6508754" y="2996952"/>
            <a:ext cx="2484692" cy="2786161"/>
          </a:xfrm>
          <a:prstGeom prst="rect">
            <a:avLst/>
          </a:prstGeom>
        </p:spPr>
      </p:pic>
      <p:pic>
        <p:nvPicPr>
          <p:cNvPr id="13" name="图片 12"/>
          <p:cNvPicPr>
            <a:picLocks noChangeAspect="1"/>
          </p:cNvPicPr>
          <p:nvPr/>
        </p:nvPicPr>
        <p:blipFill>
          <a:blip r:embed="rId4"/>
          <a:stretch>
            <a:fillRect/>
          </a:stretch>
        </p:blipFill>
        <p:spPr>
          <a:xfrm>
            <a:off x="223334" y="759451"/>
            <a:ext cx="8680715" cy="709744"/>
          </a:xfrm>
          <a:prstGeom prst="rect">
            <a:avLst/>
          </a:prstGeom>
        </p:spPr>
      </p:pic>
      <p:pic>
        <p:nvPicPr>
          <p:cNvPr id="14" name="图片 13"/>
          <p:cNvPicPr>
            <a:picLocks noChangeAspect="1"/>
          </p:cNvPicPr>
          <p:nvPr/>
        </p:nvPicPr>
        <p:blipFill>
          <a:blip r:embed="rId5"/>
          <a:stretch>
            <a:fillRect/>
          </a:stretch>
        </p:blipFill>
        <p:spPr>
          <a:xfrm>
            <a:off x="2841146" y="1532056"/>
            <a:ext cx="4902895" cy="1082786"/>
          </a:xfrm>
          <a:prstGeom prst="rect">
            <a:avLst/>
          </a:prstGeom>
        </p:spPr>
      </p:pic>
      <p:pic>
        <p:nvPicPr>
          <p:cNvPr id="15" name="图片 14"/>
          <p:cNvPicPr>
            <a:picLocks noChangeAspect="1"/>
          </p:cNvPicPr>
          <p:nvPr/>
        </p:nvPicPr>
        <p:blipFill>
          <a:blip r:embed="rId6"/>
          <a:stretch>
            <a:fillRect/>
          </a:stretch>
        </p:blipFill>
        <p:spPr>
          <a:xfrm>
            <a:off x="323528" y="1700506"/>
            <a:ext cx="2113748" cy="948914"/>
          </a:xfrm>
          <a:prstGeom prst="rect">
            <a:avLst/>
          </a:prstGeom>
        </p:spPr>
      </p:pic>
    </p:spTree>
    <p:extLst>
      <p:ext uri="{BB962C8B-B14F-4D97-AF65-F5344CB8AC3E}">
        <p14:creationId xmlns:p14="http://schemas.microsoft.com/office/powerpoint/2010/main" val="3810306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6752" y="836712"/>
            <a:ext cx="7447656" cy="5262979"/>
          </a:xfrm>
          <a:prstGeom prst="rect">
            <a:avLst/>
          </a:prstGeom>
        </p:spPr>
        <p:txBody>
          <a:bodyPr wrap="square">
            <a:spAutoFit/>
          </a:bodyPr>
          <a:lstStyle/>
          <a:p>
            <a:r>
              <a:rPr lang="en-US" altLang="zh-CN" dirty="0"/>
              <a:t>1. Consider the Poisson equation</a:t>
            </a:r>
          </a:p>
          <a:p>
            <a:pPr algn="ctr"/>
            <a:r>
              <a:rPr lang="en-US" altLang="zh-CN" dirty="0"/>
              <a:t>∇</a:t>
            </a:r>
            <a:r>
              <a:rPr lang="en-US" altLang="zh-CN" baseline="30000" dirty="0"/>
              <a:t>2</a:t>
            </a:r>
            <a:r>
              <a:rPr lang="el-GR" altLang="zh-CN" dirty="0"/>
              <a:t>φ(</a:t>
            </a:r>
            <a:r>
              <a:rPr lang="en-US" altLang="zh-CN" dirty="0"/>
              <a:t>x, y) = −</a:t>
            </a:r>
            <a:r>
              <a:rPr lang="el-GR" altLang="zh-CN" dirty="0"/>
              <a:t>ρ(</a:t>
            </a:r>
            <a:r>
              <a:rPr lang="en-US" altLang="zh-CN" dirty="0"/>
              <a:t>x, y)/ɛ</a:t>
            </a:r>
            <a:r>
              <a:rPr lang="en-US" altLang="zh-CN" baseline="-25000" dirty="0"/>
              <a:t>0</a:t>
            </a:r>
          </a:p>
          <a:p>
            <a:r>
              <a:rPr lang="en-US" altLang="zh-CN" dirty="0"/>
              <a:t>from electrostatics on a rectangular geometry with x ∈ [0, L</a:t>
            </a:r>
            <a:r>
              <a:rPr lang="en-US" altLang="zh-CN" baseline="-25000" dirty="0"/>
              <a:t>x</a:t>
            </a:r>
            <a:r>
              <a:rPr lang="en-US" altLang="zh-CN" dirty="0"/>
              <a:t> ] and y ∈[0, L</a:t>
            </a:r>
            <a:r>
              <a:rPr lang="en-US" altLang="zh-CN" baseline="-25000" dirty="0"/>
              <a:t>y</a:t>
            </a:r>
            <a:r>
              <a:rPr lang="en-US" altLang="zh-CN" dirty="0"/>
              <a:t> ]. Write a program that solves this equation using the relaxation</a:t>
            </a:r>
          </a:p>
          <a:p>
            <a:r>
              <a:rPr lang="en-US" altLang="zh-CN" dirty="0"/>
              <a:t>method. Test your program with: </a:t>
            </a:r>
          </a:p>
          <a:p>
            <a:pPr marL="514350" indent="-514350">
              <a:buAutoNum type="alphaLcParenBoth"/>
            </a:pPr>
            <a:r>
              <a:rPr lang="el-GR" altLang="zh-CN" dirty="0"/>
              <a:t>ρ(</a:t>
            </a:r>
            <a:r>
              <a:rPr lang="en-US" altLang="zh-CN" dirty="0"/>
              <a:t>x, y) = 0, </a:t>
            </a:r>
            <a:r>
              <a:rPr lang="el-GR" altLang="zh-CN" dirty="0"/>
              <a:t>φ(0, </a:t>
            </a:r>
            <a:r>
              <a:rPr lang="en-US" altLang="zh-CN" dirty="0"/>
              <a:t>y) = </a:t>
            </a:r>
            <a:r>
              <a:rPr lang="el-GR" altLang="zh-CN" dirty="0"/>
              <a:t>φ(</a:t>
            </a:r>
            <a:r>
              <a:rPr lang="en-US" altLang="zh-CN" dirty="0"/>
              <a:t>L</a:t>
            </a:r>
            <a:r>
              <a:rPr lang="en-US" altLang="zh-CN" baseline="-25000" dirty="0"/>
              <a:t>x</a:t>
            </a:r>
            <a:r>
              <a:rPr lang="en-US" altLang="zh-CN" dirty="0"/>
              <a:t> , y) =</a:t>
            </a:r>
            <a:r>
              <a:rPr lang="el-GR" altLang="zh-CN" dirty="0"/>
              <a:t>φ(</a:t>
            </a:r>
            <a:r>
              <a:rPr lang="en-US" altLang="zh-CN" dirty="0"/>
              <a:t>x, 0) = 0, </a:t>
            </a:r>
            <a:r>
              <a:rPr lang="el-GR" altLang="zh-CN" dirty="0"/>
              <a:t>φ(</a:t>
            </a:r>
            <a:r>
              <a:rPr lang="en-US" altLang="zh-CN" dirty="0"/>
              <a:t>x, L</a:t>
            </a:r>
            <a:r>
              <a:rPr lang="en-US" altLang="zh-CN" baseline="-25000" dirty="0"/>
              <a:t>y</a:t>
            </a:r>
            <a:r>
              <a:rPr lang="en-US" altLang="zh-CN" dirty="0"/>
              <a:t> ) = 1V, L</a:t>
            </a:r>
            <a:r>
              <a:rPr lang="en-US" altLang="zh-CN" baseline="-25000" dirty="0"/>
              <a:t>x</a:t>
            </a:r>
            <a:r>
              <a:rPr lang="en-US" altLang="zh-CN" dirty="0"/>
              <a:t> = 1m, and L</a:t>
            </a:r>
            <a:r>
              <a:rPr lang="en-US" altLang="zh-CN" baseline="-25000" dirty="0"/>
              <a:t>y</a:t>
            </a:r>
            <a:r>
              <a:rPr lang="en-US" altLang="zh-CN" dirty="0"/>
              <a:t> = 1.5m; </a:t>
            </a:r>
          </a:p>
          <a:p>
            <a:pPr marL="514350" indent="-514350">
              <a:buAutoNum type="alphaLcParenBoth"/>
            </a:pPr>
            <a:endParaRPr lang="en-US" altLang="zh-CN" dirty="0"/>
          </a:p>
          <a:p>
            <a:pPr marL="514350" indent="-514350">
              <a:buAutoNum type="alphaLcParenBoth"/>
            </a:pPr>
            <a:r>
              <a:rPr lang="el-GR" altLang="zh-CN" dirty="0"/>
              <a:t>ρ(</a:t>
            </a:r>
            <a:r>
              <a:rPr lang="en-US" altLang="zh-CN" dirty="0"/>
              <a:t>x, y)/ɛ</a:t>
            </a:r>
            <a:r>
              <a:rPr lang="en-US" altLang="zh-CN" baseline="-25000" dirty="0"/>
              <a:t>0</a:t>
            </a:r>
            <a:r>
              <a:rPr lang="en-US" altLang="zh-CN" dirty="0"/>
              <a:t> = 1 V/m</a:t>
            </a:r>
            <a:r>
              <a:rPr lang="en-US" altLang="zh-CN" baseline="30000" dirty="0"/>
              <a:t>2</a:t>
            </a:r>
            <a:r>
              <a:rPr lang="en-US" altLang="zh-CN" dirty="0"/>
              <a:t>, </a:t>
            </a:r>
          </a:p>
          <a:p>
            <a:r>
              <a:rPr lang="el-GR" altLang="zh-CN" dirty="0"/>
              <a:t>φ(0, </a:t>
            </a:r>
            <a:r>
              <a:rPr lang="en-US" altLang="zh-CN" dirty="0"/>
              <a:t>y) = </a:t>
            </a:r>
            <a:r>
              <a:rPr lang="el-GR" altLang="zh-CN" dirty="0"/>
              <a:t>φ(</a:t>
            </a:r>
            <a:r>
              <a:rPr lang="en-US" altLang="zh-CN" dirty="0"/>
              <a:t>L</a:t>
            </a:r>
            <a:r>
              <a:rPr lang="en-US" altLang="zh-CN" baseline="-25000" dirty="0"/>
              <a:t>x</a:t>
            </a:r>
            <a:r>
              <a:rPr lang="en-US" altLang="zh-CN" dirty="0"/>
              <a:t> , y) = </a:t>
            </a:r>
            <a:r>
              <a:rPr lang="el-GR" altLang="zh-CN" dirty="0"/>
              <a:t>φ(</a:t>
            </a:r>
            <a:r>
              <a:rPr lang="en-US" altLang="zh-CN" dirty="0"/>
              <a:t>x, 0) = </a:t>
            </a:r>
            <a:r>
              <a:rPr lang="el-GR" altLang="zh-CN" dirty="0"/>
              <a:t>φ(</a:t>
            </a:r>
            <a:r>
              <a:rPr lang="en-US" altLang="zh-CN" dirty="0"/>
              <a:t>x, L</a:t>
            </a:r>
            <a:r>
              <a:rPr lang="en-US" altLang="zh-CN" baseline="-25000" dirty="0"/>
              <a:t>y</a:t>
            </a:r>
            <a:r>
              <a:rPr lang="en-US" altLang="zh-CN" dirty="0"/>
              <a:t> ) = 0, </a:t>
            </a:r>
          </a:p>
          <a:p>
            <a:r>
              <a:rPr lang="en-US" altLang="zh-CN" dirty="0"/>
              <a:t>and L</a:t>
            </a:r>
            <a:r>
              <a:rPr lang="en-US" altLang="zh-CN" baseline="-25000" dirty="0"/>
              <a:t>x</a:t>
            </a:r>
            <a:r>
              <a:rPr lang="en-US" altLang="zh-CN" dirty="0"/>
              <a:t> = L</a:t>
            </a:r>
            <a:r>
              <a:rPr lang="en-US" altLang="zh-CN" baseline="-25000" dirty="0"/>
              <a:t>y</a:t>
            </a:r>
            <a:r>
              <a:rPr lang="en-US" altLang="zh-CN" dirty="0"/>
              <a:t> = 1 m.</a:t>
            </a:r>
            <a:endParaRPr lang="zh-CN" altLang="en-US" dirty="0"/>
          </a:p>
        </p:txBody>
      </p:sp>
      <p:sp>
        <p:nvSpPr>
          <p:cNvPr id="3" name="文本框 2"/>
          <p:cNvSpPr txBox="1"/>
          <p:nvPr/>
        </p:nvSpPr>
        <p:spPr>
          <a:xfrm>
            <a:off x="611560" y="116632"/>
            <a:ext cx="1899879" cy="523220"/>
          </a:xfrm>
          <a:prstGeom prst="rect">
            <a:avLst/>
          </a:prstGeom>
          <a:noFill/>
        </p:spPr>
        <p:txBody>
          <a:bodyPr wrap="none" rtlCol="0">
            <a:spAutoFit/>
          </a:bodyPr>
          <a:lstStyle/>
          <a:p>
            <a:r>
              <a:rPr lang="en-US" altLang="zh-CN" b="1" dirty="0"/>
              <a:t>Homework</a:t>
            </a:r>
            <a:endParaRPr lang="zh-CN" altLang="en-US" b="1" dirty="0"/>
          </a:p>
        </p:txBody>
      </p:sp>
    </p:spTree>
    <p:extLst>
      <p:ext uri="{BB962C8B-B14F-4D97-AF65-F5344CB8AC3E}">
        <p14:creationId xmlns:p14="http://schemas.microsoft.com/office/powerpoint/2010/main" val="34203618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11560" y="620688"/>
            <a:ext cx="8208912" cy="2246769"/>
          </a:xfrm>
          <a:prstGeom prst="rect">
            <a:avLst/>
          </a:prstGeom>
        </p:spPr>
        <p:txBody>
          <a:bodyPr wrap="square">
            <a:spAutoFit/>
          </a:bodyPr>
          <a:lstStyle/>
          <a:p>
            <a:r>
              <a:rPr lang="en-US" altLang="zh-CN" dirty="0"/>
              <a:t>2. Solve the time-dependent Schrodinger equation using both the Crank–Nicolson scheme and stable explicit scheme. Consider the one-dimensional case and test it by applying it to the problem of a square well with a Gaussian initial state coming in from the left.</a:t>
            </a:r>
          </a:p>
        </p:txBody>
      </p:sp>
      <p:pic>
        <p:nvPicPr>
          <p:cNvPr id="4" name="Psi(x,_0)_=_sqrt.pdf" descr="Psi(x,_0)_=_sqrt.pdf"/>
          <p:cNvPicPr>
            <a:picLocks noChangeAspect="1"/>
          </p:cNvPicPr>
          <p:nvPr/>
        </p:nvPicPr>
        <p:blipFill>
          <a:blip r:embed="rId2"/>
          <a:stretch>
            <a:fillRect/>
          </a:stretch>
        </p:blipFill>
        <p:spPr>
          <a:xfrm>
            <a:off x="1619672" y="3729231"/>
            <a:ext cx="4914901" cy="787401"/>
          </a:xfrm>
          <a:prstGeom prst="rect">
            <a:avLst/>
          </a:prstGeom>
          <a:ln w="12700">
            <a:miter lim="400000"/>
          </a:ln>
        </p:spPr>
      </p:pic>
      <p:sp>
        <p:nvSpPr>
          <p:cNvPr id="2" name="矩形 1"/>
          <p:cNvSpPr/>
          <p:nvPr/>
        </p:nvSpPr>
        <p:spPr>
          <a:xfrm>
            <a:off x="640492" y="3266529"/>
            <a:ext cx="3453189" cy="461665"/>
          </a:xfrm>
          <a:prstGeom prst="rect">
            <a:avLst/>
          </a:prstGeom>
        </p:spPr>
        <p:txBody>
          <a:bodyPr wrap="none">
            <a:spAutoFit/>
          </a:bodyPr>
          <a:lstStyle/>
          <a:p>
            <a:r>
              <a:rPr lang="en-US" altLang="zh-CN" sz="2400" dirty="0">
                <a:solidFill>
                  <a:srgbClr val="0033CC"/>
                </a:solidFill>
              </a:rPr>
              <a:t>Hint: Gaussian initial state</a:t>
            </a:r>
            <a:endParaRPr lang="zh-CN" altLang="en-US" sz="2400" dirty="0">
              <a:solidFill>
                <a:srgbClr val="0033CC"/>
              </a:solidFill>
            </a:endParaRPr>
          </a:p>
        </p:txBody>
      </p:sp>
    </p:spTree>
    <p:extLst>
      <p:ext uri="{BB962C8B-B14F-4D97-AF65-F5344CB8AC3E}">
        <p14:creationId xmlns:p14="http://schemas.microsoft.com/office/powerpoint/2010/main" val="3569684279"/>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85501</TotalTime>
  <Words>2906</Words>
  <Application>Microsoft Office PowerPoint</Application>
  <PresentationFormat>全屏显示(4:3)</PresentationFormat>
  <Paragraphs>375</Paragraphs>
  <Slides>100</Slides>
  <Notes>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4</vt:i4>
      </vt:variant>
      <vt:variant>
        <vt:lpstr>幻灯片标题</vt:lpstr>
      </vt:variant>
      <vt:variant>
        <vt:i4>100</vt:i4>
      </vt:variant>
    </vt:vector>
  </HeadingPairs>
  <TitlesOfParts>
    <vt:vector size="113" baseType="lpstr">
      <vt:lpstr>Arial</vt:lpstr>
      <vt:lpstr>Calibri</vt:lpstr>
      <vt:lpstr>Cambria Math</vt:lpstr>
      <vt:lpstr>Comic Sans MS</vt:lpstr>
      <vt:lpstr>Symbol</vt:lpstr>
      <vt:lpstr>Tahoma</vt:lpstr>
      <vt:lpstr>Times New Roman</vt:lpstr>
      <vt:lpstr>Wingdings</vt:lpstr>
      <vt:lpstr>自定义设计方案</vt:lpstr>
      <vt:lpstr>Equation</vt:lpstr>
      <vt:lpstr>MathType 6.0 Equation</vt:lpstr>
      <vt:lpstr>משוואה</vt:lpstr>
      <vt:lpstr>Bitmap Image</vt:lpstr>
      <vt:lpstr>PowerPoint 演示文稿</vt:lpstr>
      <vt:lpstr>SECOND-ORDER PARTIAL DIFFERENTIAL EQUATION</vt:lpstr>
      <vt:lpstr>PowerPoint 演示文稿</vt:lpstr>
      <vt:lpstr>PowerPoint 演示文稿</vt:lpstr>
      <vt:lpstr>The potential equation</vt:lpstr>
      <vt:lpstr>The heat equation</vt:lpstr>
      <vt:lpstr>The wave equation (Vibrating string etc)</vt:lpstr>
      <vt:lpstr>Elliptic Equations: Finite Difference</vt:lpstr>
      <vt:lpstr>Boundary value problem</vt:lpstr>
      <vt:lpstr>Boundary value problem</vt:lpstr>
      <vt:lpstr>PowerPoint 演示文稿</vt:lpstr>
      <vt:lpstr>PowerPoint 演示文稿</vt:lpstr>
      <vt:lpstr>PowerPoint 演示文稿</vt:lpstr>
      <vt:lpstr> </vt:lpstr>
      <vt:lpstr>PowerPoint 演示文稿</vt:lpstr>
      <vt:lpstr>Derivative Boundary Conditions</vt:lpstr>
      <vt:lpstr>PowerPoint 演示文稿</vt:lpstr>
      <vt:lpstr>PowerPoint 演示文稿</vt:lpstr>
      <vt:lpstr>PowerPoint 演示文稿</vt:lpstr>
      <vt:lpstr>PowerPoint 演示文稿</vt:lpstr>
      <vt:lpstr>PowerPoint 演示文稿</vt:lpstr>
      <vt:lpstr>PowerPoint 演示文稿</vt:lpstr>
      <vt:lpstr>Iterative Method (Relaxation Methods)</vt:lpstr>
      <vt:lpstr>PowerPoint 演示文稿</vt:lpstr>
      <vt:lpstr>PowerPoint 演示文稿</vt:lpstr>
      <vt:lpstr>Matrix form of the Jacobi’s algorithm</vt:lpstr>
      <vt:lpstr>PowerPoint 演示文稿</vt:lpstr>
      <vt:lpstr>Matrix form of the Gauss-Seidel algorithm</vt:lpstr>
      <vt:lpstr>PowerPoint 演示文稿</vt:lpstr>
      <vt:lpstr>PowerPoint 演示文稿</vt:lpstr>
      <vt:lpstr>PowerPoint 演示文稿</vt:lpstr>
      <vt:lpstr>PowerPoint 演示文稿</vt:lpstr>
      <vt:lpstr>PowerPoint 演示文稿</vt:lpstr>
      <vt:lpstr>PowerPoint 演示文稿</vt:lpstr>
      <vt:lpstr>Convergence of Iterative Methods</vt:lpstr>
      <vt:lpstr>Convergence of Iterative Methods</vt:lpstr>
      <vt:lpstr>Norm of a vector</vt:lpstr>
      <vt:lpstr>Commonly used vector norms</vt:lpstr>
      <vt:lpstr>Norm of a matrix</vt:lpstr>
      <vt:lpstr>Commonly used matrix norms</vt:lpstr>
      <vt:lpstr>Example</vt:lpstr>
      <vt:lpstr>Convergence condition</vt:lpstr>
      <vt:lpstr>Sufficient condition for convergence</vt:lpstr>
      <vt:lpstr>Convergence of Jacobi iteration</vt:lpstr>
      <vt:lpstr>Convergence of Jacobi iteration</vt:lpstr>
      <vt:lpstr>Stopping Criteria</vt:lpstr>
      <vt:lpstr>Example 1 (Jacobi Iteration)</vt:lpstr>
      <vt:lpstr>Example 1 continued...</vt:lpstr>
      <vt:lpstr>Example 2</vt:lpstr>
      <vt:lpstr>Example 2 continued...</vt:lpstr>
      <vt:lpstr>Convergence of Gauss-Seidel iteration</vt:lpstr>
      <vt:lpstr>Positive Definite Matrices</vt:lpstr>
      <vt:lpstr>Positive Definitiness Check</vt:lpstr>
      <vt:lpstr>Positive Definitiness Check</vt:lpstr>
      <vt:lpstr>Example (Gauss-Seidel Iteration)</vt:lpstr>
      <vt:lpstr>Example 1 continued...</vt:lpstr>
      <vt:lpstr>Convergence of SOR method</vt:lpstr>
      <vt:lpstr>PowerPoint 演示文稿</vt:lpstr>
      <vt:lpstr>Question: How to solve Poisson equation with periodic boundary condition?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Alternative way: Von Neumann stability analysis</vt:lpstr>
      <vt:lpstr>PowerPoint 演示文稿</vt:lpstr>
      <vt:lpstr>Stability of the implicit scheme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Solve time-dependent Schrödinger equation</vt:lpstr>
      <vt:lpstr>PowerPoint 演示文稿</vt:lpstr>
      <vt:lpstr>PowerPoint 演示文稿</vt:lpstr>
      <vt:lpstr>PowerPoint 演示文稿</vt:lpstr>
      <vt:lpstr>PowerPoint 演示文稿</vt:lpstr>
      <vt:lpstr>Stability of the explicit scheme</vt:lpstr>
      <vt:lpstr>PowerPoint 演示文稿</vt:lpstr>
      <vt:lpstr>PowerPoint 演示文稿</vt:lpstr>
      <vt:lpstr>PowerPoint 演示文稿</vt:lpstr>
      <vt:lpstr>PowerPoint 演示文稿</vt:lpstr>
      <vt:lpstr>PowerPoint 演示文稿</vt:lpstr>
      <vt:lpstr>PowerPoint 演示文稿</vt:lpstr>
      <vt:lpstr>Finite-difference method for solving Maxwell's equations</vt:lpstr>
      <vt:lpstr>Finite element method (FEM)</vt:lpstr>
      <vt:lpstr>PowerPoint 演示文稿</vt:lpstr>
      <vt:lpstr>PowerPoint 演示文稿</vt:lpstr>
      <vt:lpstr>PowerPoint 演示文稿</vt:lpstr>
    </vt:vector>
  </TitlesOfParts>
  <Company>Lenovo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dpcuser</dc:creator>
  <cp:lastModifiedBy>Xiang Hongjun</cp:lastModifiedBy>
  <cp:revision>900</cp:revision>
  <cp:lastPrinted>2017-10-19T05:46:27Z</cp:lastPrinted>
  <dcterms:created xsi:type="dcterms:W3CDTF">2013-11-08T11:08:08Z</dcterms:created>
  <dcterms:modified xsi:type="dcterms:W3CDTF">2022-11-22T05:25:02Z</dcterms:modified>
</cp:coreProperties>
</file>